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allpoint" charset="1" panose="00000000000000000000"/>
      <p:regular r:id="rId18"/>
    </p:embeddedFont>
    <p:embeddedFont>
      <p:font typeface="Itim" charset="1" panose="00000500000000000000"/>
      <p:regular r:id="rId19"/>
    </p:embeddedFont>
    <p:embeddedFont>
      <p:font typeface="A Day Without Sun Text Bold" charset="1" panose="02000506000000090004"/>
      <p:regular r:id="rId20"/>
    </p:embeddedFont>
    <p:embeddedFont>
      <p:font typeface="Dekko"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tanmay-045" TargetMode="External" Type="http://schemas.openxmlformats.org/officeDocument/2006/relationships/hyperlink"/><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http://www.linkedin.com/in/tanmay-sharma-5a1479279"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7.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3179887" y="-2087389"/>
            <a:ext cx="11386258" cy="14461778"/>
          </a:xfrm>
          <a:custGeom>
            <a:avLst/>
            <a:gdLst/>
            <a:ahLst/>
            <a:cxnLst/>
            <a:rect r="r" b="b" t="t" l="l"/>
            <a:pathLst>
              <a:path h="14461778" w="11386258">
                <a:moveTo>
                  <a:pt x="0" y="0"/>
                </a:moveTo>
                <a:lnTo>
                  <a:pt x="11386258" y="0"/>
                </a:lnTo>
                <a:lnTo>
                  <a:pt x="11386258" y="14461778"/>
                </a:lnTo>
                <a:lnTo>
                  <a:pt x="0" y="14461778"/>
                </a:lnTo>
                <a:lnTo>
                  <a:pt x="0" y="0"/>
                </a:lnTo>
                <a:close/>
              </a:path>
            </a:pathLst>
          </a:custGeom>
          <a:blipFill>
            <a:blip r:embed="rId3"/>
            <a:stretch>
              <a:fillRect l="0" t="0" r="0" b="0"/>
            </a:stretch>
          </a:blipFill>
        </p:spPr>
      </p:sp>
      <p:sp>
        <p:nvSpPr>
          <p:cNvPr name="TextBox 4" id="4"/>
          <p:cNvSpPr txBox="true"/>
          <p:nvPr/>
        </p:nvSpPr>
        <p:spPr>
          <a:xfrm rot="0">
            <a:off x="4764678" y="2443077"/>
            <a:ext cx="8216677" cy="1539869"/>
          </a:xfrm>
          <a:prstGeom prst="rect">
            <a:avLst/>
          </a:prstGeom>
        </p:spPr>
        <p:txBody>
          <a:bodyPr anchor="t" rtlCol="false" tIns="0" lIns="0" bIns="0" rIns="0">
            <a:spAutoFit/>
          </a:bodyPr>
          <a:lstStyle/>
          <a:p>
            <a:pPr algn="ctr">
              <a:lnSpc>
                <a:spcPts val="11200"/>
              </a:lnSpc>
              <a:spcBef>
                <a:spcPct val="0"/>
              </a:spcBef>
            </a:pPr>
            <a:r>
              <a:rPr lang="en-US" sz="8000" spc="88">
                <a:solidFill>
                  <a:srgbClr val="000000"/>
                </a:solidFill>
                <a:latin typeface="Ballpoint"/>
                <a:ea typeface="Ballpoint"/>
                <a:cs typeface="Ballpoint"/>
                <a:sym typeface="Ballpoint"/>
              </a:rPr>
              <a:t>Power BI Dashboard</a:t>
            </a:r>
          </a:p>
        </p:txBody>
      </p:sp>
      <p:sp>
        <p:nvSpPr>
          <p:cNvPr name="Freeform 5" id="5"/>
          <p:cNvSpPr/>
          <p:nvPr/>
        </p:nvSpPr>
        <p:spPr>
          <a:xfrm flipH="true" flipV="false" rot="1060722">
            <a:off x="304583" y="1362589"/>
            <a:ext cx="4562127" cy="4588963"/>
          </a:xfrm>
          <a:custGeom>
            <a:avLst/>
            <a:gdLst/>
            <a:ahLst/>
            <a:cxnLst/>
            <a:rect r="r" b="b" t="t" l="l"/>
            <a:pathLst>
              <a:path h="4588963" w="4562127">
                <a:moveTo>
                  <a:pt x="4562126" y="0"/>
                </a:moveTo>
                <a:lnTo>
                  <a:pt x="0" y="0"/>
                </a:lnTo>
                <a:lnTo>
                  <a:pt x="0" y="4588963"/>
                </a:lnTo>
                <a:lnTo>
                  <a:pt x="4562126" y="4588963"/>
                </a:lnTo>
                <a:lnTo>
                  <a:pt x="4562126" y="0"/>
                </a:lnTo>
                <a:close/>
              </a:path>
            </a:pathLst>
          </a:custGeom>
          <a:blipFill>
            <a:blip r:embed="rId4"/>
            <a:stretch>
              <a:fillRect l="0" t="0" r="0" b="0"/>
            </a:stretch>
          </a:blipFill>
        </p:spPr>
      </p:sp>
      <p:sp>
        <p:nvSpPr>
          <p:cNvPr name="Freeform 6" id="6"/>
          <p:cNvSpPr/>
          <p:nvPr/>
        </p:nvSpPr>
        <p:spPr>
          <a:xfrm flipH="false" flipV="false" rot="671662">
            <a:off x="1556484" y="2783598"/>
            <a:ext cx="2058324" cy="1968507"/>
          </a:xfrm>
          <a:custGeom>
            <a:avLst/>
            <a:gdLst/>
            <a:ahLst/>
            <a:cxnLst/>
            <a:rect r="r" b="b" t="t" l="l"/>
            <a:pathLst>
              <a:path h="1968507" w="2058324">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3459258">
            <a:off x="14782591" y="3030342"/>
            <a:ext cx="1509637" cy="2352125"/>
          </a:xfrm>
          <a:custGeom>
            <a:avLst/>
            <a:gdLst/>
            <a:ahLst/>
            <a:cxnLst/>
            <a:rect r="r" b="b" t="t" l="l"/>
            <a:pathLst>
              <a:path h="2352125" w="1509637">
                <a:moveTo>
                  <a:pt x="1509637" y="0"/>
                </a:moveTo>
                <a:lnTo>
                  <a:pt x="0" y="0"/>
                </a:lnTo>
                <a:lnTo>
                  <a:pt x="0" y="2352126"/>
                </a:lnTo>
                <a:lnTo>
                  <a:pt x="1509637" y="2352126"/>
                </a:lnTo>
                <a:lnTo>
                  <a:pt x="15096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4245636">
            <a:off x="2579731" y="5973413"/>
            <a:ext cx="1705687" cy="3374560"/>
          </a:xfrm>
          <a:custGeom>
            <a:avLst/>
            <a:gdLst/>
            <a:ahLst/>
            <a:cxnLst/>
            <a:rect r="r" b="b" t="t" l="l"/>
            <a:pathLst>
              <a:path h="3374560" w="1705687">
                <a:moveTo>
                  <a:pt x="1705687" y="0"/>
                </a:moveTo>
                <a:lnTo>
                  <a:pt x="0" y="0"/>
                </a:lnTo>
                <a:lnTo>
                  <a:pt x="0" y="3374560"/>
                </a:lnTo>
                <a:lnTo>
                  <a:pt x="1705687" y="3374560"/>
                </a:lnTo>
                <a:lnTo>
                  <a:pt x="170568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88334">
            <a:off x="7097944" y="6933894"/>
            <a:ext cx="3788362" cy="737009"/>
          </a:xfrm>
          <a:custGeom>
            <a:avLst/>
            <a:gdLst/>
            <a:ahLst/>
            <a:cxnLst/>
            <a:rect r="r" b="b" t="t" l="l"/>
            <a:pathLst>
              <a:path h="737009" w="3788362">
                <a:moveTo>
                  <a:pt x="0" y="0"/>
                </a:moveTo>
                <a:lnTo>
                  <a:pt x="3788363" y="0"/>
                </a:lnTo>
                <a:lnTo>
                  <a:pt x="3788363" y="737008"/>
                </a:lnTo>
                <a:lnTo>
                  <a:pt x="0" y="7370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2505530" y="1896021"/>
            <a:ext cx="2086925" cy="2086925"/>
          </a:xfrm>
          <a:custGeom>
            <a:avLst/>
            <a:gdLst/>
            <a:ahLst/>
            <a:cxnLst/>
            <a:rect r="r" b="b" t="t" l="l"/>
            <a:pathLst>
              <a:path h="2086925" w="2086925">
                <a:moveTo>
                  <a:pt x="0" y="0"/>
                </a:moveTo>
                <a:lnTo>
                  <a:pt x="2086926" y="0"/>
                </a:lnTo>
                <a:lnTo>
                  <a:pt x="2086926" y="2086925"/>
                </a:lnTo>
                <a:lnTo>
                  <a:pt x="0" y="2086925"/>
                </a:lnTo>
                <a:lnTo>
                  <a:pt x="0" y="0"/>
                </a:lnTo>
                <a:close/>
              </a:path>
            </a:pathLst>
          </a:custGeom>
          <a:blipFill>
            <a:blip r:embed="rId13"/>
            <a:stretch>
              <a:fillRect l="0" t="0" r="0" b="0"/>
            </a:stretch>
          </a:blipFill>
        </p:spPr>
      </p:sp>
      <p:sp>
        <p:nvSpPr>
          <p:cNvPr name="TextBox 11" id="11"/>
          <p:cNvSpPr txBox="true"/>
          <p:nvPr/>
        </p:nvSpPr>
        <p:spPr>
          <a:xfrm rot="0">
            <a:off x="5306645" y="8373349"/>
            <a:ext cx="767470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Itim"/>
                <a:ea typeface="Itim"/>
                <a:cs typeface="Itim"/>
                <a:sym typeface="Itim"/>
              </a:rPr>
              <a:t>By Tanmay Sharma</a:t>
            </a:r>
          </a:p>
        </p:txBody>
      </p:sp>
      <p:sp>
        <p:nvSpPr>
          <p:cNvPr name="TextBox 12" id="12"/>
          <p:cNvSpPr txBox="true"/>
          <p:nvPr/>
        </p:nvSpPr>
        <p:spPr>
          <a:xfrm rot="0">
            <a:off x="2750591" y="3659096"/>
            <a:ext cx="12786818" cy="2723870"/>
          </a:xfrm>
          <a:prstGeom prst="rect">
            <a:avLst/>
          </a:prstGeom>
        </p:spPr>
        <p:txBody>
          <a:bodyPr anchor="t" rtlCol="false" tIns="0" lIns="0" bIns="0" rIns="0">
            <a:spAutoFit/>
          </a:bodyPr>
          <a:lstStyle/>
          <a:p>
            <a:pPr algn="ctr">
              <a:lnSpc>
                <a:spcPts val="21963"/>
              </a:lnSpc>
            </a:pPr>
            <a:r>
              <a:rPr lang="en-US" sz="15801" spc="-205">
                <a:solidFill>
                  <a:srgbClr val="000000"/>
                </a:solidFill>
                <a:latin typeface="A Day Without Sun Text Bold"/>
                <a:ea typeface="A Day Without Sun Text Bold"/>
                <a:cs typeface="A Day Without Sun Text Bold"/>
                <a:sym typeface="A Day Without Sun Text Bold"/>
              </a:rPr>
              <a:t>IPL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66813">
            <a:off x="2002777" y="-3382589"/>
            <a:ext cx="13746016" cy="18483882"/>
          </a:xfrm>
          <a:custGeom>
            <a:avLst/>
            <a:gdLst/>
            <a:ahLst/>
            <a:cxnLst/>
            <a:rect r="r" b="b" t="t" l="l"/>
            <a:pathLst>
              <a:path h="18483882" w="13746016">
                <a:moveTo>
                  <a:pt x="0" y="0"/>
                </a:moveTo>
                <a:lnTo>
                  <a:pt x="13746016" y="0"/>
                </a:lnTo>
                <a:lnTo>
                  <a:pt x="13746016" y="18483883"/>
                </a:lnTo>
                <a:lnTo>
                  <a:pt x="0" y="18483883"/>
                </a:lnTo>
                <a:lnTo>
                  <a:pt x="0" y="0"/>
                </a:lnTo>
                <a:close/>
              </a:path>
            </a:pathLst>
          </a:custGeom>
          <a:blipFill>
            <a:blip r:embed="rId5"/>
            <a:stretch>
              <a:fillRect l="-6039" t="0" r="-2398" b="-2424"/>
            </a:stretch>
          </a:blipFill>
        </p:spPr>
      </p:sp>
      <p:sp>
        <p:nvSpPr>
          <p:cNvPr name="Freeform 5" id="5"/>
          <p:cNvSpPr/>
          <p:nvPr/>
        </p:nvSpPr>
        <p:spPr>
          <a:xfrm flipH="true" flipV="false" rot="0">
            <a:off x="15067322" y="7246479"/>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16784" y="2127873"/>
            <a:ext cx="10454432" cy="3391133"/>
          </a:xfrm>
          <a:custGeom>
            <a:avLst/>
            <a:gdLst/>
            <a:ahLst/>
            <a:cxnLst/>
            <a:rect r="r" b="b" t="t" l="l"/>
            <a:pathLst>
              <a:path h="3391133" w="10454432">
                <a:moveTo>
                  <a:pt x="0" y="0"/>
                </a:moveTo>
                <a:lnTo>
                  <a:pt x="10454432" y="0"/>
                </a:lnTo>
                <a:lnTo>
                  <a:pt x="10454432" y="3391132"/>
                </a:lnTo>
                <a:lnTo>
                  <a:pt x="0" y="3391132"/>
                </a:lnTo>
                <a:lnTo>
                  <a:pt x="0" y="0"/>
                </a:lnTo>
                <a:close/>
              </a:path>
            </a:pathLst>
          </a:custGeom>
          <a:blipFill>
            <a:blip r:embed="rId8"/>
            <a:stretch>
              <a:fillRect l="0" t="0" r="0" b="0"/>
            </a:stretch>
          </a:blipFill>
        </p:spPr>
      </p:sp>
      <p:sp>
        <p:nvSpPr>
          <p:cNvPr name="TextBox 7" id="7"/>
          <p:cNvSpPr txBox="true"/>
          <p:nvPr/>
        </p:nvSpPr>
        <p:spPr>
          <a:xfrm rot="0">
            <a:off x="1028700" y="828675"/>
            <a:ext cx="9282255" cy="958850"/>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Ballpoint"/>
                <a:ea typeface="Ballpoint"/>
                <a:cs typeface="Ballpoint"/>
                <a:sym typeface="Ballpoint"/>
              </a:rPr>
              <a:t>Tile 5 - Match Win Analysis by Team (Bar Chart)</a:t>
            </a:r>
          </a:p>
        </p:txBody>
      </p:sp>
      <p:sp>
        <p:nvSpPr>
          <p:cNvPr name="TextBox 8" id="8"/>
          <p:cNvSpPr txBox="true"/>
          <p:nvPr/>
        </p:nvSpPr>
        <p:spPr>
          <a:xfrm rot="0">
            <a:off x="1028700" y="5811728"/>
            <a:ext cx="16230600" cy="4061270"/>
          </a:xfrm>
          <a:prstGeom prst="rect">
            <a:avLst/>
          </a:prstGeom>
        </p:spPr>
        <p:txBody>
          <a:bodyPr anchor="t" rtlCol="false" tIns="0" lIns="0" bIns="0" rIns="0">
            <a:spAutoFit/>
          </a:bodyPr>
          <a:lstStyle/>
          <a:p>
            <a:pPr algn="l">
              <a:lnSpc>
                <a:spcPts val="4322"/>
              </a:lnSpc>
            </a:pPr>
            <a:r>
              <a:rPr lang="en-US" sz="3299">
                <a:solidFill>
                  <a:srgbClr val="000000"/>
                </a:solidFill>
                <a:latin typeface="Dekko"/>
                <a:ea typeface="Dekko"/>
                <a:cs typeface="Dekko"/>
                <a:sym typeface="Dekko"/>
              </a:rPr>
              <a:t>Description:</a:t>
            </a:r>
          </a:p>
          <a:p>
            <a:pPr algn="l">
              <a:lnSpc>
                <a:spcPts val="3930"/>
              </a:lnSpc>
            </a:pPr>
            <a:r>
              <a:rPr lang="en-US" sz="3000">
                <a:solidFill>
                  <a:srgbClr val="000000"/>
                </a:solidFill>
                <a:latin typeface="Dekko"/>
                <a:ea typeface="Dekko"/>
                <a:cs typeface="Dekko"/>
                <a:sym typeface="Dekko"/>
              </a:rPr>
              <a:t>This bar chart breaks down match wins by individual teams, showing whether the win was by wickets or runs. It allows for a detailed comparison of team performances across different seasons.</a:t>
            </a:r>
          </a:p>
          <a:p>
            <a:pPr algn="l">
              <a:lnSpc>
                <a:spcPts val="3930"/>
              </a:lnSpc>
            </a:pPr>
          </a:p>
          <a:p>
            <a:pPr algn="l">
              <a:lnSpc>
                <a:spcPts val="4322"/>
              </a:lnSpc>
            </a:pPr>
            <a:r>
              <a:rPr lang="en-US" sz="3299">
                <a:solidFill>
                  <a:srgbClr val="000000"/>
                </a:solidFill>
                <a:latin typeface="Dekko"/>
                <a:ea typeface="Dekko"/>
                <a:cs typeface="Dekko"/>
                <a:sym typeface="Dekko"/>
              </a:rPr>
              <a:t>Purpose:</a:t>
            </a:r>
          </a:p>
          <a:p>
            <a:pPr algn="l" marL="647700" indent="-323850" lvl="1">
              <a:lnSpc>
                <a:spcPts val="3930"/>
              </a:lnSpc>
              <a:buFont typeface="Arial"/>
              <a:buChar char="•"/>
            </a:pPr>
            <a:r>
              <a:rPr lang="en-US" sz="3000">
                <a:solidFill>
                  <a:srgbClr val="000000"/>
                </a:solidFill>
                <a:latin typeface="Dekko"/>
                <a:ea typeface="Dekko"/>
                <a:cs typeface="Dekko"/>
                <a:sym typeface="Dekko"/>
              </a:rPr>
              <a:t>Highlights the strengths and weaknesses of each team.</a:t>
            </a:r>
          </a:p>
          <a:p>
            <a:pPr algn="l" marL="647700" indent="-323850" lvl="1">
              <a:lnSpc>
                <a:spcPts val="3930"/>
              </a:lnSpc>
              <a:buFont typeface="Arial"/>
              <a:buChar char="•"/>
            </a:pPr>
            <a:r>
              <a:rPr lang="en-US" sz="3000">
                <a:solidFill>
                  <a:srgbClr val="000000"/>
                </a:solidFill>
                <a:latin typeface="Dekko"/>
                <a:ea typeface="Dekko"/>
                <a:cs typeface="Dekko"/>
                <a:sym typeface="Dekko"/>
              </a:rPr>
              <a:t>Us</a:t>
            </a:r>
            <a:r>
              <a:rPr lang="en-US" sz="3000">
                <a:solidFill>
                  <a:srgbClr val="000000"/>
                </a:solidFill>
                <a:latin typeface="Dekko"/>
                <a:ea typeface="Dekko"/>
                <a:cs typeface="Dekko"/>
                <a:sym typeface="Dekko"/>
              </a:rPr>
              <a:t>eful for analyzing team strategies and their effectiveness in different match situations.</a:t>
            </a:r>
          </a:p>
          <a:p>
            <a:pPr algn="l">
              <a:lnSpc>
                <a:spcPts val="393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1028700" y="2469903"/>
            <a:ext cx="7933116" cy="6355447"/>
          </a:xfrm>
          <a:custGeom>
            <a:avLst/>
            <a:gdLst/>
            <a:ahLst/>
            <a:cxnLst/>
            <a:rect r="r" b="b" t="t" l="l"/>
            <a:pathLst>
              <a:path h="6355447" w="7933116">
                <a:moveTo>
                  <a:pt x="0" y="0"/>
                </a:moveTo>
                <a:lnTo>
                  <a:pt x="7933116" y="0"/>
                </a:lnTo>
                <a:lnTo>
                  <a:pt x="7933116" y="6355447"/>
                </a:lnTo>
                <a:lnTo>
                  <a:pt x="0" y="6355447"/>
                </a:lnTo>
                <a:lnTo>
                  <a:pt x="0" y="0"/>
                </a:lnTo>
                <a:close/>
              </a:path>
            </a:pathLst>
          </a:custGeom>
          <a:blipFill>
            <a:blip r:embed="rId3"/>
            <a:stretch>
              <a:fillRect l="-4116" t="0" r="-4116" b="0"/>
            </a:stretch>
          </a:blipFill>
        </p:spPr>
      </p:sp>
      <p:sp>
        <p:nvSpPr>
          <p:cNvPr name="Freeform 4" id="4"/>
          <p:cNvSpPr/>
          <p:nvPr/>
        </p:nvSpPr>
        <p:spPr>
          <a:xfrm flipH="false" flipV="false" rot="0">
            <a:off x="1753183" y="2607916"/>
            <a:ext cx="736079" cy="734827"/>
          </a:xfrm>
          <a:custGeom>
            <a:avLst/>
            <a:gdLst/>
            <a:ahLst/>
            <a:cxnLst/>
            <a:rect r="r" b="b" t="t" l="l"/>
            <a:pathLst>
              <a:path h="734827" w="736079">
                <a:moveTo>
                  <a:pt x="0" y="0"/>
                </a:moveTo>
                <a:lnTo>
                  <a:pt x="736080" y="0"/>
                </a:lnTo>
                <a:lnTo>
                  <a:pt x="736080" y="734827"/>
                </a:lnTo>
                <a:lnTo>
                  <a:pt x="0" y="734827"/>
                </a:lnTo>
                <a:lnTo>
                  <a:pt x="0" y="0"/>
                </a:lnTo>
                <a:close/>
              </a:path>
            </a:pathLst>
          </a:custGeom>
          <a:blipFill>
            <a:blip r:embed="rId4"/>
            <a:stretch>
              <a:fillRect l="0" t="0" r="0" b="0"/>
            </a:stretch>
          </a:blipFill>
        </p:spPr>
      </p:sp>
      <p:sp>
        <p:nvSpPr>
          <p:cNvPr name="Freeform 5" id="5"/>
          <p:cNvSpPr/>
          <p:nvPr/>
        </p:nvSpPr>
        <p:spPr>
          <a:xfrm flipH="false" flipV="false" rot="0">
            <a:off x="9338028" y="4003428"/>
            <a:ext cx="8302361" cy="6145288"/>
          </a:xfrm>
          <a:custGeom>
            <a:avLst/>
            <a:gdLst/>
            <a:ahLst/>
            <a:cxnLst/>
            <a:rect r="r" b="b" t="t" l="l"/>
            <a:pathLst>
              <a:path h="6145288" w="8302361">
                <a:moveTo>
                  <a:pt x="0" y="0"/>
                </a:moveTo>
                <a:lnTo>
                  <a:pt x="8302361" y="0"/>
                </a:lnTo>
                <a:lnTo>
                  <a:pt x="8302361" y="6145287"/>
                </a:lnTo>
                <a:lnTo>
                  <a:pt x="0" y="6145287"/>
                </a:lnTo>
                <a:lnTo>
                  <a:pt x="0" y="0"/>
                </a:lnTo>
                <a:close/>
              </a:path>
            </a:pathLst>
          </a:custGeom>
          <a:blipFill>
            <a:blip r:embed="rId3"/>
            <a:stretch>
              <a:fillRect l="0" t="0" r="0" b="0"/>
            </a:stretch>
          </a:blipFill>
        </p:spPr>
      </p:sp>
      <p:sp>
        <p:nvSpPr>
          <p:cNvPr name="Freeform 6" id="6"/>
          <p:cNvSpPr/>
          <p:nvPr/>
        </p:nvSpPr>
        <p:spPr>
          <a:xfrm flipH="false" flipV="false" rot="0">
            <a:off x="10249588" y="3870078"/>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4"/>
            <a:stretch>
              <a:fillRect l="0" t="0" r="0" b="0"/>
            </a:stretch>
          </a:blipFill>
        </p:spPr>
      </p:sp>
      <p:sp>
        <p:nvSpPr>
          <p:cNvPr name="Freeform 7" id="7"/>
          <p:cNvSpPr/>
          <p:nvPr/>
        </p:nvSpPr>
        <p:spPr>
          <a:xfrm flipH="false" flipV="false" rot="229631">
            <a:off x="3075925" y="2839115"/>
            <a:ext cx="4620611" cy="1318974"/>
          </a:xfrm>
          <a:custGeom>
            <a:avLst/>
            <a:gdLst/>
            <a:ahLst/>
            <a:cxnLst/>
            <a:rect r="r" b="b" t="t" l="l"/>
            <a:pathLst>
              <a:path h="1318974" w="4620611">
                <a:moveTo>
                  <a:pt x="0" y="0"/>
                </a:moveTo>
                <a:lnTo>
                  <a:pt x="4620611" y="0"/>
                </a:lnTo>
                <a:lnTo>
                  <a:pt x="4620611" y="1318975"/>
                </a:lnTo>
                <a:lnTo>
                  <a:pt x="0" y="13189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645802" y="5928268"/>
            <a:ext cx="6613498" cy="3586358"/>
          </a:xfrm>
          <a:prstGeom prst="rect">
            <a:avLst/>
          </a:prstGeom>
        </p:spPr>
        <p:txBody>
          <a:bodyPr anchor="t" rtlCol="false" tIns="0" lIns="0" bIns="0" rIns="0">
            <a:spAutoFit/>
          </a:bodyPr>
          <a:lstStyle/>
          <a:p>
            <a:pPr algn="l" marL="594629" indent="-297315" lvl="1">
              <a:lnSpc>
                <a:spcPts val="3607"/>
              </a:lnSpc>
              <a:buFont typeface="Arial"/>
              <a:buChar char="•"/>
            </a:pPr>
            <a:r>
              <a:rPr lang="en-US" sz="2754">
                <a:solidFill>
                  <a:srgbClr val="000000"/>
                </a:solidFill>
                <a:latin typeface="Dekko"/>
                <a:ea typeface="Dekko"/>
                <a:cs typeface="Dekko"/>
                <a:sym typeface="Dekko"/>
              </a:rPr>
              <a:t>Extend the analysis to include more seasons.</a:t>
            </a:r>
          </a:p>
          <a:p>
            <a:pPr algn="l" marL="594629" indent="-297315" lvl="1">
              <a:lnSpc>
                <a:spcPts val="3607"/>
              </a:lnSpc>
              <a:buFont typeface="Arial"/>
              <a:buChar char="•"/>
            </a:pPr>
            <a:r>
              <a:rPr lang="en-US" sz="2754">
                <a:solidFill>
                  <a:srgbClr val="000000"/>
                </a:solidFill>
                <a:latin typeface="Dekko"/>
                <a:ea typeface="Dekko"/>
                <a:cs typeface="Dekko"/>
                <a:sym typeface="Dekko"/>
              </a:rPr>
              <a:t>Incorporate additional metrics such as player form, venue performance, and head-to-head records.</a:t>
            </a:r>
          </a:p>
          <a:p>
            <a:pPr algn="l" marL="594629" indent="-297315" lvl="1">
              <a:lnSpc>
                <a:spcPts val="3607"/>
              </a:lnSpc>
              <a:buFont typeface="Arial"/>
              <a:buChar char="•"/>
            </a:pPr>
            <a:r>
              <a:rPr lang="en-US" sz="2754">
                <a:solidFill>
                  <a:srgbClr val="000000"/>
                </a:solidFill>
                <a:latin typeface="Dekko"/>
                <a:ea typeface="Dekko"/>
                <a:cs typeface="Dekko"/>
                <a:sym typeface="Dekko"/>
              </a:rPr>
              <a:t>Explore predictive analytics to forecast outcomes based on historical data.</a:t>
            </a:r>
          </a:p>
          <a:p>
            <a:pPr algn="l">
              <a:lnSpc>
                <a:spcPts val="3607"/>
              </a:lnSpc>
            </a:pPr>
          </a:p>
        </p:txBody>
      </p:sp>
      <p:sp>
        <p:nvSpPr>
          <p:cNvPr name="Freeform 9" id="9"/>
          <p:cNvSpPr/>
          <p:nvPr/>
        </p:nvSpPr>
        <p:spPr>
          <a:xfrm flipH="false" flipV="false" rot="229631">
            <a:off x="11403440" y="4402220"/>
            <a:ext cx="4620611" cy="1318974"/>
          </a:xfrm>
          <a:custGeom>
            <a:avLst/>
            <a:gdLst/>
            <a:ahLst/>
            <a:cxnLst/>
            <a:rect r="r" b="b" t="t" l="l"/>
            <a:pathLst>
              <a:path h="1318974" w="4620611">
                <a:moveTo>
                  <a:pt x="0" y="0"/>
                </a:moveTo>
                <a:lnTo>
                  <a:pt x="4620611" y="0"/>
                </a:lnTo>
                <a:lnTo>
                  <a:pt x="4620611" y="1318974"/>
                </a:lnTo>
                <a:lnTo>
                  <a:pt x="0" y="1318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985667" y="4376305"/>
            <a:ext cx="5842287" cy="1142204"/>
          </a:xfrm>
          <a:prstGeom prst="rect">
            <a:avLst/>
          </a:prstGeom>
        </p:spPr>
        <p:txBody>
          <a:bodyPr anchor="t" rtlCol="false" tIns="0" lIns="0" bIns="0" rIns="0">
            <a:spAutoFit/>
          </a:bodyPr>
          <a:lstStyle/>
          <a:p>
            <a:pPr algn="ctr">
              <a:lnSpc>
                <a:spcPts val="8443"/>
              </a:lnSpc>
              <a:spcBef>
                <a:spcPct val="0"/>
              </a:spcBef>
            </a:pPr>
            <a:r>
              <a:rPr lang="en-US" sz="6031">
                <a:solidFill>
                  <a:srgbClr val="000000"/>
                </a:solidFill>
                <a:latin typeface="Ballpoint"/>
                <a:ea typeface="Ballpoint"/>
                <a:cs typeface="Ballpoint"/>
                <a:sym typeface="Ballpoint"/>
              </a:rPr>
              <a:t>Future Scope</a:t>
            </a:r>
          </a:p>
        </p:txBody>
      </p:sp>
      <p:sp>
        <p:nvSpPr>
          <p:cNvPr name="Freeform 11" id="11"/>
          <p:cNvSpPr/>
          <p:nvPr/>
        </p:nvSpPr>
        <p:spPr>
          <a:xfrm flipH="false" flipV="false" rot="0">
            <a:off x="1224554" y="722084"/>
            <a:ext cx="1687808" cy="2163857"/>
          </a:xfrm>
          <a:custGeom>
            <a:avLst/>
            <a:gdLst/>
            <a:ahLst/>
            <a:cxnLst/>
            <a:rect r="r" b="b" t="t" l="l"/>
            <a:pathLst>
              <a:path h="2163857" w="1687808">
                <a:moveTo>
                  <a:pt x="0" y="0"/>
                </a:moveTo>
                <a:lnTo>
                  <a:pt x="1687808" y="0"/>
                </a:lnTo>
                <a:lnTo>
                  <a:pt x="1687808" y="2163857"/>
                </a:lnTo>
                <a:lnTo>
                  <a:pt x="0" y="21638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062918" y="1441203"/>
            <a:ext cx="1200773" cy="2057400"/>
          </a:xfrm>
          <a:custGeom>
            <a:avLst/>
            <a:gdLst/>
            <a:ahLst/>
            <a:cxnLst/>
            <a:rect r="r" b="b" t="t" l="l"/>
            <a:pathLst>
              <a:path h="2057400" w="1200773">
                <a:moveTo>
                  <a:pt x="0" y="0"/>
                </a:moveTo>
                <a:lnTo>
                  <a:pt x="1200774" y="0"/>
                </a:lnTo>
                <a:lnTo>
                  <a:pt x="120077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6911102" y="65913"/>
            <a:ext cx="5153077" cy="1601724"/>
          </a:xfrm>
          <a:prstGeom prst="rect">
            <a:avLst/>
          </a:prstGeom>
        </p:spPr>
        <p:txBody>
          <a:bodyPr anchor="t" rtlCol="false" tIns="0" lIns="0" bIns="0" rIns="0">
            <a:spAutoFit/>
          </a:bodyPr>
          <a:lstStyle/>
          <a:p>
            <a:pPr algn="ctr">
              <a:lnSpc>
                <a:spcPts val="11755"/>
              </a:lnSpc>
              <a:spcBef>
                <a:spcPct val="0"/>
              </a:spcBef>
            </a:pPr>
            <a:r>
              <a:rPr lang="en-US" sz="8396">
                <a:solidFill>
                  <a:srgbClr val="000000"/>
                </a:solidFill>
                <a:latin typeface="Ballpoint"/>
                <a:ea typeface="Ballpoint"/>
                <a:cs typeface="Ballpoint"/>
                <a:sym typeface="Ballpoint"/>
              </a:rPr>
              <a:t>Conclusion</a:t>
            </a:r>
          </a:p>
        </p:txBody>
      </p:sp>
      <p:sp>
        <p:nvSpPr>
          <p:cNvPr name="TextBox 14" id="14"/>
          <p:cNvSpPr txBox="true"/>
          <p:nvPr/>
        </p:nvSpPr>
        <p:spPr>
          <a:xfrm rot="0">
            <a:off x="2121223" y="4282251"/>
            <a:ext cx="6161976" cy="3764508"/>
          </a:xfrm>
          <a:prstGeom prst="rect">
            <a:avLst/>
          </a:prstGeom>
        </p:spPr>
        <p:txBody>
          <a:bodyPr anchor="t" rtlCol="false" tIns="0" lIns="0" bIns="0" rIns="0">
            <a:spAutoFit/>
          </a:bodyPr>
          <a:lstStyle/>
          <a:p>
            <a:pPr algn="l" marL="555846" indent="-277923" lvl="1">
              <a:lnSpc>
                <a:spcPts val="3372"/>
              </a:lnSpc>
              <a:buFont typeface="Arial"/>
              <a:buChar char="•"/>
            </a:pPr>
            <a:r>
              <a:rPr lang="en-US" sz="2574">
                <a:solidFill>
                  <a:srgbClr val="000000"/>
                </a:solidFill>
                <a:latin typeface="Dekko"/>
                <a:ea typeface="Dekko"/>
                <a:cs typeface="Dekko"/>
                <a:sym typeface="Dekko"/>
              </a:rPr>
              <a:t>The IPL Data Analysis dashboard provides comprehensive insights into the performance of teams and players in the IPL from 2021 to 2023.</a:t>
            </a:r>
          </a:p>
          <a:p>
            <a:pPr algn="l" marL="555846" indent="-277923" lvl="1">
              <a:lnSpc>
                <a:spcPts val="3372"/>
              </a:lnSpc>
              <a:buFont typeface="Arial"/>
              <a:buChar char="•"/>
            </a:pPr>
            <a:r>
              <a:rPr lang="en-US" sz="2574">
                <a:solidFill>
                  <a:srgbClr val="000000"/>
                </a:solidFill>
                <a:latin typeface="Dekko"/>
                <a:ea typeface="Dekko"/>
                <a:cs typeface="Dekko"/>
                <a:sym typeface="Dekko"/>
              </a:rPr>
              <a:t>The interactive elements like slicers and KPIs allow users to drill down into specific data points and uncover detailed trends and patterns.</a:t>
            </a:r>
          </a:p>
          <a:p>
            <a:pPr algn="l">
              <a:lnSpc>
                <a:spcPts val="3372"/>
              </a:lnSpc>
            </a:pPr>
          </a:p>
        </p:txBody>
      </p:sp>
      <p:sp>
        <p:nvSpPr>
          <p:cNvPr name="TextBox 15" id="15"/>
          <p:cNvSpPr txBox="true"/>
          <p:nvPr/>
        </p:nvSpPr>
        <p:spPr>
          <a:xfrm rot="0">
            <a:off x="2489263" y="2813200"/>
            <a:ext cx="5793936" cy="1142204"/>
          </a:xfrm>
          <a:prstGeom prst="rect">
            <a:avLst/>
          </a:prstGeom>
        </p:spPr>
        <p:txBody>
          <a:bodyPr anchor="t" rtlCol="false" tIns="0" lIns="0" bIns="0" rIns="0">
            <a:spAutoFit/>
          </a:bodyPr>
          <a:lstStyle/>
          <a:p>
            <a:pPr algn="ctr">
              <a:lnSpc>
                <a:spcPts val="8443"/>
              </a:lnSpc>
              <a:spcBef>
                <a:spcPct val="0"/>
              </a:spcBef>
            </a:pPr>
            <a:r>
              <a:rPr lang="en-US" sz="6031">
                <a:solidFill>
                  <a:srgbClr val="000000"/>
                </a:solidFill>
                <a:latin typeface="Ballpoint"/>
                <a:ea typeface="Ballpoint"/>
                <a:cs typeface="Ballpoint"/>
                <a:sym typeface="Ballpoint"/>
              </a:rPr>
              <a:t>Summary</a:t>
            </a:r>
          </a:p>
        </p:txBody>
      </p:sp>
      <p:grpSp>
        <p:nvGrpSpPr>
          <p:cNvPr name="Group 16" id="16"/>
          <p:cNvGrpSpPr/>
          <p:nvPr/>
        </p:nvGrpSpPr>
        <p:grpSpPr>
          <a:xfrm rot="0">
            <a:off x="6174009" y="1379459"/>
            <a:ext cx="7315200" cy="288178"/>
            <a:chOff x="0" y="0"/>
            <a:chExt cx="9753600" cy="384238"/>
          </a:xfrm>
        </p:grpSpPr>
        <p:sp>
          <p:nvSpPr>
            <p:cNvPr name="Freeform 17" id="17"/>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55002">
            <a:off x="1049672" y="665574"/>
            <a:ext cx="8057132" cy="8064424"/>
          </a:xfrm>
          <a:custGeom>
            <a:avLst/>
            <a:gdLst/>
            <a:ahLst/>
            <a:cxnLst/>
            <a:rect r="r" b="b" t="t" l="l"/>
            <a:pathLst>
              <a:path h="8064424" w="8057132">
                <a:moveTo>
                  <a:pt x="0" y="0"/>
                </a:moveTo>
                <a:lnTo>
                  <a:pt x="8057132" y="0"/>
                </a:lnTo>
                <a:lnTo>
                  <a:pt x="8057132" y="8064424"/>
                </a:lnTo>
                <a:lnTo>
                  <a:pt x="0" y="8064424"/>
                </a:lnTo>
                <a:lnTo>
                  <a:pt x="0" y="0"/>
                </a:lnTo>
                <a:close/>
              </a:path>
            </a:pathLst>
          </a:custGeom>
          <a:blipFill>
            <a:blip r:embed="rId3"/>
            <a:stretch>
              <a:fillRect l="0" t="0" r="0" b="0"/>
            </a:stretch>
          </a:blipFill>
        </p:spPr>
      </p:sp>
      <p:sp>
        <p:nvSpPr>
          <p:cNvPr name="Freeform 4" id="4"/>
          <p:cNvSpPr/>
          <p:nvPr/>
        </p:nvSpPr>
        <p:spPr>
          <a:xfrm flipH="false" flipV="false" rot="155002">
            <a:off x="9318894" y="1645104"/>
            <a:ext cx="7932114" cy="7939292"/>
          </a:xfrm>
          <a:custGeom>
            <a:avLst/>
            <a:gdLst/>
            <a:ahLst/>
            <a:cxnLst/>
            <a:rect r="r" b="b" t="t" l="l"/>
            <a:pathLst>
              <a:path h="7939292" w="7932114">
                <a:moveTo>
                  <a:pt x="0" y="0"/>
                </a:moveTo>
                <a:lnTo>
                  <a:pt x="7932114" y="0"/>
                </a:lnTo>
                <a:lnTo>
                  <a:pt x="7932114" y="7939292"/>
                </a:lnTo>
                <a:lnTo>
                  <a:pt x="0" y="7939292"/>
                </a:lnTo>
                <a:lnTo>
                  <a:pt x="0" y="0"/>
                </a:lnTo>
                <a:close/>
              </a:path>
            </a:pathLst>
          </a:custGeom>
          <a:blipFill>
            <a:blip r:embed="rId4"/>
            <a:stretch>
              <a:fillRect l="0" t="0" r="0" b="0"/>
            </a:stretch>
          </a:blipFill>
        </p:spPr>
      </p:sp>
      <p:sp>
        <p:nvSpPr>
          <p:cNvPr name="Freeform 5" id="5"/>
          <p:cNvSpPr/>
          <p:nvPr/>
        </p:nvSpPr>
        <p:spPr>
          <a:xfrm flipH="false" flipV="false" rot="6117340">
            <a:off x="1427131" y="3655859"/>
            <a:ext cx="877980" cy="2857332"/>
          </a:xfrm>
          <a:custGeom>
            <a:avLst/>
            <a:gdLst/>
            <a:ahLst/>
            <a:cxnLst/>
            <a:rect r="r" b="b" t="t" l="l"/>
            <a:pathLst>
              <a:path h="2857332" w="877980">
                <a:moveTo>
                  <a:pt x="0" y="0"/>
                </a:moveTo>
                <a:lnTo>
                  <a:pt x="877980" y="0"/>
                </a:lnTo>
                <a:lnTo>
                  <a:pt x="877980" y="2857332"/>
                </a:lnTo>
                <a:lnTo>
                  <a:pt x="0" y="2857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467106" y="3739493"/>
            <a:ext cx="5943772" cy="1178805"/>
          </a:xfrm>
          <a:prstGeom prst="rect">
            <a:avLst/>
          </a:prstGeom>
        </p:spPr>
        <p:txBody>
          <a:bodyPr anchor="t" rtlCol="false" tIns="0" lIns="0" bIns="0" rIns="0">
            <a:spAutoFit/>
          </a:bodyPr>
          <a:lstStyle/>
          <a:p>
            <a:pPr algn="ctr">
              <a:lnSpc>
                <a:spcPts val="8657"/>
              </a:lnSpc>
              <a:spcBef>
                <a:spcPct val="0"/>
              </a:spcBef>
            </a:pPr>
            <a:r>
              <a:rPr lang="en-US" sz="6184">
                <a:solidFill>
                  <a:srgbClr val="000000"/>
                </a:solidFill>
                <a:latin typeface="Ballpoint"/>
                <a:ea typeface="Ballpoint"/>
                <a:cs typeface="Ballpoint"/>
                <a:sym typeface="Ballpoint"/>
              </a:rPr>
              <a:t>About Me</a:t>
            </a:r>
          </a:p>
        </p:txBody>
      </p:sp>
      <p:sp>
        <p:nvSpPr>
          <p:cNvPr name="Freeform 7" id="7"/>
          <p:cNvSpPr/>
          <p:nvPr/>
        </p:nvSpPr>
        <p:spPr>
          <a:xfrm flipH="false" flipV="false" rot="-4767025">
            <a:off x="15995090" y="3261030"/>
            <a:ext cx="831575" cy="2706309"/>
          </a:xfrm>
          <a:custGeom>
            <a:avLst/>
            <a:gdLst/>
            <a:ahLst/>
            <a:cxnLst/>
            <a:rect r="r" b="b" t="t" l="l"/>
            <a:pathLst>
              <a:path h="2706309" w="831575">
                <a:moveTo>
                  <a:pt x="0" y="0"/>
                </a:moveTo>
                <a:lnTo>
                  <a:pt x="831575" y="0"/>
                </a:lnTo>
                <a:lnTo>
                  <a:pt x="831575" y="2706310"/>
                </a:lnTo>
                <a:lnTo>
                  <a:pt x="0" y="2706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51058">
            <a:off x="1883158" y="8673600"/>
            <a:ext cx="6375907" cy="915812"/>
          </a:xfrm>
          <a:custGeom>
            <a:avLst/>
            <a:gdLst/>
            <a:ahLst/>
            <a:cxnLst/>
            <a:rect r="r" b="b" t="t" l="l"/>
            <a:pathLst>
              <a:path h="915812" w="6375907">
                <a:moveTo>
                  <a:pt x="0" y="0"/>
                </a:moveTo>
                <a:lnTo>
                  <a:pt x="6375907" y="0"/>
                </a:lnTo>
                <a:lnTo>
                  <a:pt x="6375907" y="915812"/>
                </a:lnTo>
                <a:lnTo>
                  <a:pt x="0" y="9158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69622">
            <a:off x="10747042" y="4953731"/>
            <a:ext cx="5401496" cy="2077743"/>
          </a:xfrm>
          <a:prstGeom prst="rect">
            <a:avLst/>
          </a:prstGeom>
        </p:spPr>
        <p:txBody>
          <a:bodyPr anchor="t" rtlCol="false" tIns="0" lIns="0" bIns="0" rIns="0">
            <a:spAutoFit/>
          </a:bodyPr>
          <a:lstStyle/>
          <a:p>
            <a:pPr algn="ctr">
              <a:lnSpc>
                <a:spcPts val="2787"/>
              </a:lnSpc>
            </a:pPr>
            <a:r>
              <a:rPr lang="en-US" sz="2127">
                <a:solidFill>
                  <a:srgbClr val="000000"/>
                </a:solidFill>
                <a:latin typeface="Dekko"/>
                <a:ea typeface="Dekko"/>
                <a:cs typeface="Dekko"/>
                <a:sym typeface="Dekko"/>
              </a:rPr>
              <a:t>"Hello, I'm Tanmay Sharma, a data science enthusiast skilled in Python and visualization libraries like Pandas, Matplotlib, and Seaborn. I have hands-on experience with SQL and Power BI, along with a creative flair and a passion for continuous learning."</a:t>
            </a:r>
          </a:p>
        </p:txBody>
      </p:sp>
      <p:sp>
        <p:nvSpPr>
          <p:cNvPr name="TextBox 10" id="10"/>
          <p:cNvSpPr txBox="true"/>
          <p:nvPr/>
        </p:nvSpPr>
        <p:spPr>
          <a:xfrm rot="0">
            <a:off x="2315293" y="4268550"/>
            <a:ext cx="5943772" cy="1346199"/>
          </a:xfrm>
          <a:prstGeom prst="rect">
            <a:avLst/>
          </a:prstGeom>
        </p:spPr>
        <p:txBody>
          <a:bodyPr anchor="t" rtlCol="false" tIns="0" lIns="0" bIns="0" rIns="0">
            <a:spAutoFit/>
          </a:bodyPr>
          <a:lstStyle/>
          <a:p>
            <a:pPr algn="ctr">
              <a:lnSpc>
                <a:spcPts val="9800"/>
              </a:lnSpc>
              <a:spcBef>
                <a:spcPct val="0"/>
              </a:spcBef>
            </a:pPr>
            <a:r>
              <a:rPr lang="en-US" sz="7000">
                <a:solidFill>
                  <a:srgbClr val="000000"/>
                </a:solidFill>
                <a:latin typeface="Ballpoint"/>
                <a:ea typeface="Ballpoint"/>
                <a:cs typeface="Ballpoint"/>
                <a:sym typeface="Ballpoint"/>
              </a:rPr>
              <a:t>Thank You !</a:t>
            </a:r>
          </a:p>
        </p:txBody>
      </p:sp>
      <p:sp>
        <p:nvSpPr>
          <p:cNvPr name="Freeform 11" id="11"/>
          <p:cNvSpPr/>
          <p:nvPr/>
        </p:nvSpPr>
        <p:spPr>
          <a:xfrm flipH="false" flipV="false" rot="-151058">
            <a:off x="9776051" y="922362"/>
            <a:ext cx="6375907" cy="915812"/>
          </a:xfrm>
          <a:custGeom>
            <a:avLst/>
            <a:gdLst/>
            <a:ahLst/>
            <a:cxnLst/>
            <a:rect r="r" b="b" t="t" l="l"/>
            <a:pathLst>
              <a:path h="915812" w="6375907">
                <a:moveTo>
                  <a:pt x="0" y="0"/>
                </a:moveTo>
                <a:lnTo>
                  <a:pt x="6375907" y="0"/>
                </a:lnTo>
                <a:lnTo>
                  <a:pt x="6375907" y="915812"/>
                </a:lnTo>
                <a:lnTo>
                  <a:pt x="0" y="9158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323621" y="5353577"/>
            <a:ext cx="9525" cy="1566544"/>
          </a:xfrm>
          <a:prstGeom prst="rect">
            <a:avLst/>
          </a:prstGeom>
        </p:spPr>
        <p:txBody>
          <a:bodyPr anchor="t" rtlCol="false" tIns="0" lIns="0" bIns="0" rIns="0">
            <a:spAutoFit/>
          </a:bodyPr>
          <a:lstStyle/>
          <a:p>
            <a:pPr algn="ctr">
              <a:lnSpc>
                <a:spcPts val="12880"/>
              </a:lnSpc>
            </a:pPr>
          </a:p>
        </p:txBody>
      </p:sp>
      <p:sp>
        <p:nvSpPr>
          <p:cNvPr name="TextBox 13" id="13"/>
          <p:cNvSpPr txBox="true"/>
          <p:nvPr/>
        </p:nvSpPr>
        <p:spPr>
          <a:xfrm rot="-69622">
            <a:off x="10747042" y="7432817"/>
            <a:ext cx="5401496" cy="1046602"/>
          </a:xfrm>
          <a:prstGeom prst="rect">
            <a:avLst/>
          </a:prstGeom>
        </p:spPr>
        <p:txBody>
          <a:bodyPr anchor="t" rtlCol="false" tIns="0" lIns="0" bIns="0" rIns="0">
            <a:spAutoFit/>
          </a:bodyPr>
          <a:lstStyle/>
          <a:p>
            <a:pPr algn="ctr">
              <a:lnSpc>
                <a:spcPts val="2787"/>
              </a:lnSpc>
            </a:pPr>
            <a:r>
              <a:rPr lang="en-US" sz="2127">
                <a:solidFill>
                  <a:srgbClr val="000000"/>
                </a:solidFill>
                <a:latin typeface="Dekko"/>
                <a:ea typeface="Dekko"/>
                <a:cs typeface="Dekko"/>
                <a:sym typeface="Dekko"/>
              </a:rPr>
              <a:t>Do check my work at:</a:t>
            </a:r>
          </a:p>
          <a:p>
            <a:pPr algn="ctr">
              <a:lnSpc>
                <a:spcPts val="2787"/>
              </a:lnSpc>
            </a:pPr>
            <a:r>
              <a:rPr lang="en-US" sz="2127" u="sng">
                <a:solidFill>
                  <a:srgbClr val="000000"/>
                </a:solidFill>
                <a:latin typeface="Dekko"/>
                <a:ea typeface="Dekko"/>
                <a:cs typeface="Dekko"/>
                <a:sym typeface="Dekko"/>
                <a:hlinkClick r:id="rId9" tooltip="http://www.linkedin.com/in/tanmay-sharma-5a1479279"/>
              </a:rPr>
              <a:t>LinkedIn</a:t>
            </a:r>
          </a:p>
          <a:p>
            <a:pPr algn="ctr">
              <a:lnSpc>
                <a:spcPts val="2787"/>
              </a:lnSpc>
            </a:pPr>
            <a:r>
              <a:rPr lang="en-US" sz="2127" u="sng">
                <a:solidFill>
                  <a:srgbClr val="000000"/>
                </a:solidFill>
                <a:latin typeface="Dekko"/>
                <a:ea typeface="Dekko"/>
                <a:cs typeface="Dekko"/>
                <a:sym typeface="Dekko"/>
                <a:hlinkClick r:id="rId10" tooltip="https://github.com/tanmay-045"/>
              </a:rPr>
              <a:t>Github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1674762" y="-3056084"/>
            <a:ext cx="14344983" cy="18219679"/>
          </a:xfrm>
          <a:custGeom>
            <a:avLst/>
            <a:gdLst/>
            <a:ahLst/>
            <a:cxnLst/>
            <a:rect r="r" b="b" t="t" l="l"/>
            <a:pathLst>
              <a:path h="18219679" w="14344983">
                <a:moveTo>
                  <a:pt x="0" y="0"/>
                </a:moveTo>
                <a:lnTo>
                  <a:pt x="14344984" y="0"/>
                </a:lnTo>
                <a:lnTo>
                  <a:pt x="14344984" y="18219679"/>
                </a:lnTo>
                <a:lnTo>
                  <a:pt x="0" y="18219679"/>
                </a:lnTo>
                <a:lnTo>
                  <a:pt x="0" y="0"/>
                </a:lnTo>
                <a:close/>
              </a:path>
            </a:pathLst>
          </a:custGeom>
          <a:blipFill>
            <a:blip r:embed="rId3"/>
            <a:stretch>
              <a:fillRect l="0" t="0" r="0" b="0"/>
            </a:stretch>
          </a:blipFill>
        </p:spPr>
      </p:sp>
      <p:sp>
        <p:nvSpPr>
          <p:cNvPr name="Freeform 4" id="4"/>
          <p:cNvSpPr/>
          <p:nvPr/>
        </p:nvSpPr>
        <p:spPr>
          <a:xfrm flipH="false" flipV="false" rot="0">
            <a:off x="2022509" y="1452036"/>
            <a:ext cx="1389707" cy="1781676"/>
          </a:xfrm>
          <a:custGeom>
            <a:avLst/>
            <a:gdLst/>
            <a:ahLst/>
            <a:cxnLst/>
            <a:rect r="r" b="b" t="t" l="l"/>
            <a:pathLst>
              <a:path h="1781676" w="1389707">
                <a:moveTo>
                  <a:pt x="0" y="0"/>
                </a:moveTo>
                <a:lnTo>
                  <a:pt x="1389708" y="0"/>
                </a:lnTo>
                <a:lnTo>
                  <a:pt x="1389708" y="1781677"/>
                </a:lnTo>
                <a:lnTo>
                  <a:pt x="0" y="1781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36745" y="997686"/>
            <a:ext cx="5221018" cy="2088407"/>
          </a:xfrm>
          <a:custGeom>
            <a:avLst/>
            <a:gdLst/>
            <a:ahLst/>
            <a:cxnLst/>
            <a:rect r="r" b="b" t="t" l="l"/>
            <a:pathLst>
              <a:path h="2088407" w="5221018">
                <a:moveTo>
                  <a:pt x="0" y="0"/>
                </a:moveTo>
                <a:lnTo>
                  <a:pt x="5221018" y="0"/>
                </a:lnTo>
                <a:lnTo>
                  <a:pt x="5221018" y="2088407"/>
                </a:lnTo>
                <a:lnTo>
                  <a:pt x="0" y="2088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164942" y="1156761"/>
            <a:ext cx="5958116" cy="1474981"/>
          </a:xfrm>
          <a:prstGeom prst="rect">
            <a:avLst/>
          </a:prstGeom>
        </p:spPr>
        <p:txBody>
          <a:bodyPr anchor="t" rtlCol="false" tIns="0" lIns="0" bIns="0" rIns="0">
            <a:spAutoFit/>
          </a:bodyPr>
          <a:lstStyle/>
          <a:p>
            <a:pPr algn="ctr">
              <a:lnSpc>
                <a:spcPts val="10882"/>
              </a:lnSpc>
              <a:spcBef>
                <a:spcPct val="0"/>
              </a:spcBef>
            </a:pPr>
            <a:r>
              <a:rPr lang="en-US" sz="7773" spc="171">
                <a:solidFill>
                  <a:srgbClr val="000000"/>
                </a:solidFill>
                <a:latin typeface="Ballpoint"/>
                <a:ea typeface="Ballpoint"/>
                <a:cs typeface="Ballpoint"/>
                <a:sym typeface="Ballpoint"/>
              </a:rPr>
              <a:t>Project Overview</a:t>
            </a:r>
          </a:p>
        </p:txBody>
      </p:sp>
      <p:sp>
        <p:nvSpPr>
          <p:cNvPr name="Freeform 7" id="7"/>
          <p:cNvSpPr/>
          <p:nvPr/>
        </p:nvSpPr>
        <p:spPr>
          <a:xfrm flipH="false" flipV="false" rot="740594">
            <a:off x="15050154" y="1452036"/>
            <a:ext cx="1389707" cy="1781676"/>
          </a:xfrm>
          <a:custGeom>
            <a:avLst/>
            <a:gdLst/>
            <a:ahLst/>
            <a:cxnLst/>
            <a:rect r="r" b="b" t="t" l="l"/>
            <a:pathLst>
              <a:path h="1781676" w="1389707">
                <a:moveTo>
                  <a:pt x="0" y="0"/>
                </a:moveTo>
                <a:lnTo>
                  <a:pt x="1389707" y="0"/>
                </a:lnTo>
                <a:lnTo>
                  <a:pt x="1389707" y="1781677"/>
                </a:lnTo>
                <a:lnTo>
                  <a:pt x="0" y="1781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14911" y="4156274"/>
            <a:ext cx="20304" cy="1897482"/>
          </a:xfrm>
          <a:prstGeom prst="rect">
            <a:avLst/>
          </a:prstGeom>
        </p:spPr>
        <p:txBody>
          <a:bodyPr anchor="t" rtlCol="false" tIns="0" lIns="0" bIns="0" rIns="0">
            <a:spAutoFit/>
          </a:bodyPr>
          <a:lstStyle/>
          <a:p>
            <a:pPr algn="ctr">
              <a:lnSpc>
                <a:spcPts val="15518"/>
              </a:lnSpc>
            </a:pPr>
          </a:p>
        </p:txBody>
      </p:sp>
      <p:sp>
        <p:nvSpPr>
          <p:cNvPr name="TextBox 9" id="9"/>
          <p:cNvSpPr txBox="true"/>
          <p:nvPr/>
        </p:nvSpPr>
        <p:spPr>
          <a:xfrm rot="0">
            <a:off x="1473762" y="3538387"/>
            <a:ext cx="15140470" cy="3033396"/>
          </a:xfrm>
          <a:prstGeom prst="rect">
            <a:avLst/>
          </a:prstGeom>
        </p:spPr>
        <p:txBody>
          <a:bodyPr anchor="t" rtlCol="false" tIns="0" lIns="0" bIns="0" rIns="0">
            <a:spAutoFit/>
          </a:bodyPr>
          <a:lstStyle/>
          <a:p>
            <a:pPr algn="just">
              <a:lnSpc>
                <a:spcPts val="5459"/>
              </a:lnSpc>
              <a:spcBef>
                <a:spcPct val="0"/>
              </a:spcBef>
            </a:pPr>
            <a:r>
              <a:rPr lang="en-US" sz="3900">
                <a:solidFill>
                  <a:srgbClr val="000000"/>
                </a:solidFill>
                <a:latin typeface="Ballpoint"/>
                <a:ea typeface="Ballpoint"/>
                <a:cs typeface="Ballpoint"/>
                <a:sym typeface="Ballpoint"/>
              </a:rPr>
              <a:t>Objective:</a:t>
            </a:r>
          </a:p>
          <a:p>
            <a:pPr algn="just">
              <a:lnSpc>
                <a:spcPts val="4549"/>
              </a:lnSpc>
              <a:spcBef>
                <a:spcPct val="0"/>
              </a:spcBef>
            </a:pPr>
            <a:r>
              <a:rPr lang="en-US" sz="3249">
                <a:solidFill>
                  <a:srgbClr val="000000"/>
                </a:solidFill>
                <a:latin typeface="Ballpoint"/>
                <a:ea typeface="Ballpoint"/>
                <a:cs typeface="Ballpoint"/>
                <a:sym typeface="Ballpoint"/>
              </a:rPr>
              <a:t>The goal of this project is to analyze IPL (Indian Premier League) cricket data to gain insights into team and player performance, match outcomes, and various key metrics related to both batting and bowling.</a:t>
            </a:r>
          </a:p>
          <a:p>
            <a:pPr algn="just">
              <a:lnSpc>
                <a:spcPts val="4549"/>
              </a:lnSpc>
              <a:spcBef>
                <a:spcPct val="0"/>
              </a:spcBef>
            </a:pPr>
            <a:r>
              <a:rPr lang="en-US" sz="3249">
                <a:solidFill>
                  <a:srgbClr val="000000"/>
                </a:solidFill>
                <a:latin typeface="Ballpoint"/>
                <a:ea typeface="Ballpoint"/>
                <a:cs typeface="Ballpoint"/>
                <a:sym typeface="Ballpoint"/>
              </a:rPr>
              <a:t>The analysis leverages data from multiple related tables to provide a comprehensive view of the tournament's dynamics.</a:t>
            </a:r>
          </a:p>
        </p:txBody>
      </p:sp>
      <p:sp>
        <p:nvSpPr>
          <p:cNvPr name="TextBox 10" id="10"/>
          <p:cNvSpPr txBox="true"/>
          <p:nvPr/>
        </p:nvSpPr>
        <p:spPr>
          <a:xfrm rot="0">
            <a:off x="1473762" y="6528283"/>
            <a:ext cx="4481576" cy="3541605"/>
          </a:xfrm>
          <a:prstGeom prst="rect">
            <a:avLst/>
          </a:prstGeom>
        </p:spPr>
        <p:txBody>
          <a:bodyPr anchor="t" rtlCol="false" tIns="0" lIns="0" bIns="0" rIns="0">
            <a:spAutoFit/>
          </a:bodyPr>
          <a:lstStyle/>
          <a:p>
            <a:pPr algn="l">
              <a:lnSpc>
                <a:spcPts val="5533"/>
              </a:lnSpc>
              <a:spcBef>
                <a:spcPct val="0"/>
              </a:spcBef>
            </a:pPr>
            <a:r>
              <a:rPr lang="en-US" sz="3952">
                <a:solidFill>
                  <a:srgbClr val="000000"/>
                </a:solidFill>
                <a:latin typeface="Ballpoint"/>
                <a:ea typeface="Ballpoint"/>
                <a:cs typeface="Ballpoint"/>
                <a:sym typeface="Ballpoint"/>
              </a:rPr>
              <a:t>Data Sources:</a:t>
            </a:r>
          </a:p>
          <a:p>
            <a:pPr algn="l" marL="853403" indent="-426702" lvl="1">
              <a:lnSpc>
                <a:spcPts val="5533"/>
              </a:lnSpc>
              <a:spcBef>
                <a:spcPct val="0"/>
              </a:spcBef>
              <a:buAutoNum type="arabicPeriod" startAt="1"/>
            </a:pPr>
            <a:r>
              <a:rPr lang="en-US" sz="3952">
                <a:solidFill>
                  <a:srgbClr val="000000"/>
                </a:solidFill>
                <a:latin typeface="Ballpoint"/>
                <a:ea typeface="Ballpoint"/>
                <a:cs typeface="Ballpoint"/>
                <a:sym typeface="Ballpoint"/>
              </a:rPr>
              <a:t> Fact Bowling Summary</a:t>
            </a:r>
          </a:p>
          <a:p>
            <a:pPr algn="l">
              <a:lnSpc>
                <a:spcPts val="5533"/>
              </a:lnSpc>
              <a:spcBef>
                <a:spcPct val="0"/>
              </a:spcBef>
            </a:pPr>
            <a:r>
              <a:rPr lang="en-US" sz="3952">
                <a:solidFill>
                  <a:srgbClr val="000000"/>
                </a:solidFill>
                <a:latin typeface="Ballpoint"/>
                <a:ea typeface="Ballpoint"/>
                <a:cs typeface="Ballpoint"/>
                <a:sym typeface="Ballpoint"/>
              </a:rPr>
              <a:t>      </a:t>
            </a:r>
            <a:r>
              <a:rPr lang="en-US" sz="3952">
                <a:solidFill>
                  <a:srgbClr val="000000"/>
                </a:solidFill>
                <a:latin typeface="Ballpoint"/>
                <a:ea typeface="Ballpoint"/>
                <a:cs typeface="Ballpoint"/>
                <a:sym typeface="Ballpoint"/>
              </a:rPr>
              <a:t>2. Fact Batting Summary</a:t>
            </a:r>
          </a:p>
          <a:p>
            <a:pPr algn="l">
              <a:lnSpc>
                <a:spcPts val="5533"/>
              </a:lnSpc>
              <a:spcBef>
                <a:spcPct val="0"/>
              </a:spcBef>
            </a:pPr>
            <a:r>
              <a:rPr lang="en-US" sz="3952">
                <a:solidFill>
                  <a:srgbClr val="000000"/>
                </a:solidFill>
                <a:latin typeface="Ballpoint"/>
                <a:ea typeface="Ballpoint"/>
                <a:cs typeface="Ballpoint"/>
                <a:sym typeface="Ballpoint"/>
              </a:rPr>
              <a:t>      3. Dim Player</a:t>
            </a:r>
          </a:p>
          <a:p>
            <a:pPr algn="l">
              <a:lnSpc>
                <a:spcPts val="5533"/>
              </a:lnSpc>
              <a:spcBef>
                <a:spcPct val="0"/>
              </a:spcBef>
            </a:pPr>
            <a:r>
              <a:rPr lang="en-US" sz="3952">
                <a:solidFill>
                  <a:srgbClr val="000000"/>
                </a:solidFill>
                <a:latin typeface="Ballpoint"/>
                <a:ea typeface="Ballpoint"/>
                <a:cs typeface="Ballpoint"/>
                <a:sym typeface="Ballpoint"/>
              </a:rPr>
              <a:t>      4. Dim Match 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50727" y="-1706540"/>
            <a:ext cx="10786546" cy="13700079"/>
          </a:xfrm>
          <a:custGeom>
            <a:avLst/>
            <a:gdLst/>
            <a:ahLst/>
            <a:cxnLst/>
            <a:rect r="r" b="b" t="t" l="l"/>
            <a:pathLst>
              <a:path h="13700079" w="10786546">
                <a:moveTo>
                  <a:pt x="0" y="0"/>
                </a:moveTo>
                <a:lnTo>
                  <a:pt x="10786546" y="0"/>
                </a:lnTo>
                <a:lnTo>
                  <a:pt x="10786546" y="13700080"/>
                </a:lnTo>
                <a:lnTo>
                  <a:pt x="0" y="13700080"/>
                </a:lnTo>
                <a:lnTo>
                  <a:pt x="0" y="0"/>
                </a:lnTo>
                <a:close/>
              </a:path>
            </a:pathLst>
          </a:custGeom>
          <a:blipFill>
            <a:blip r:embed="rId3"/>
            <a:stretch>
              <a:fillRect l="0" t="0" r="0" b="0"/>
            </a:stretch>
          </a:blipFill>
        </p:spPr>
      </p:sp>
      <p:sp>
        <p:nvSpPr>
          <p:cNvPr name="Freeform 4" id="4"/>
          <p:cNvSpPr/>
          <p:nvPr/>
        </p:nvSpPr>
        <p:spPr>
          <a:xfrm flipH="false" flipV="false" rot="0">
            <a:off x="2820514" y="1028700"/>
            <a:ext cx="1945058" cy="1941864"/>
          </a:xfrm>
          <a:custGeom>
            <a:avLst/>
            <a:gdLst/>
            <a:ahLst/>
            <a:cxnLst/>
            <a:rect r="r" b="b" t="t" l="l"/>
            <a:pathLst>
              <a:path h="1941864" w="1945058">
                <a:moveTo>
                  <a:pt x="0" y="0"/>
                </a:moveTo>
                <a:lnTo>
                  <a:pt x="1945059" y="0"/>
                </a:lnTo>
                <a:lnTo>
                  <a:pt x="1945059" y="1941864"/>
                </a:lnTo>
                <a:lnTo>
                  <a:pt x="0" y="1941864"/>
                </a:lnTo>
                <a:lnTo>
                  <a:pt x="0" y="0"/>
                </a:lnTo>
                <a:close/>
              </a:path>
            </a:pathLst>
          </a:custGeom>
          <a:blipFill>
            <a:blip r:embed="rId4"/>
            <a:stretch>
              <a:fillRect l="0" t="0" r="0" b="0"/>
            </a:stretch>
          </a:blipFill>
        </p:spPr>
      </p:sp>
      <p:sp>
        <p:nvSpPr>
          <p:cNvPr name="TextBox 5" id="5"/>
          <p:cNvSpPr txBox="true"/>
          <p:nvPr/>
        </p:nvSpPr>
        <p:spPr>
          <a:xfrm rot="0">
            <a:off x="4765573" y="1492613"/>
            <a:ext cx="9074191" cy="116205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Ballpoint"/>
                <a:ea typeface="Ballpoint"/>
                <a:cs typeface="Ballpoint"/>
                <a:sym typeface="Ballpoint"/>
              </a:rPr>
              <a:t>Data Sources and Their Significance</a:t>
            </a:r>
          </a:p>
        </p:txBody>
      </p:sp>
      <p:sp>
        <p:nvSpPr>
          <p:cNvPr name="TextBox 6" id="6"/>
          <p:cNvSpPr txBox="true"/>
          <p:nvPr/>
        </p:nvSpPr>
        <p:spPr>
          <a:xfrm rot="0">
            <a:off x="4000336" y="3226119"/>
            <a:ext cx="10287328" cy="6352665"/>
          </a:xfrm>
          <a:prstGeom prst="rect">
            <a:avLst/>
          </a:prstGeom>
        </p:spPr>
        <p:txBody>
          <a:bodyPr anchor="t" rtlCol="false" tIns="0" lIns="0" bIns="0" rIns="0">
            <a:spAutoFit/>
          </a:bodyPr>
          <a:lstStyle/>
          <a:p>
            <a:pPr algn="just">
              <a:lnSpc>
                <a:spcPts val="3966"/>
              </a:lnSpc>
            </a:pPr>
            <a:r>
              <a:rPr lang="en-US" sz="3027">
                <a:solidFill>
                  <a:srgbClr val="000000"/>
                </a:solidFill>
                <a:latin typeface="Dekko"/>
                <a:ea typeface="Dekko"/>
                <a:cs typeface="Dekko"/>
                <a:sym typeface="Dekko"/>
              </a:rPr>
              <a:t>Fact Bowling:</a:t>
            </a:r>
          </a:p>
          <a:p>
            <a:pPr algn="just" marL="653660" indent="-326830" lvl="1">
              <a:lnSpc>
                <a:spcPts val="3966"/>
              </a:lnSpc>
              <a:buFont typeface="Arial"/>
              <a:buChar char="•"/>
            </a:pPr>
            <a:r>
              <a:rPr lang="en-US" sz="3027">
                <a:solidFill>
                  <a:srgbClr val="000000"/>
                </a:solidFill>
                <a:latin typeface="Dekko"/>
                <a:ea typeface="Dekko"/>
                <a:cs typeface="Dekko"/>
                <a:sym typeface="Dekko"/>
              </a:rPr>
              <a:t>Contains detailed bowling data like overs bowled, wickets taken, runs conceded, etc.</a:t>
            </a:r>
          </a:p>
          <a:p>
            <a:pPr algn="just">
              <a:lnSpc>
                <a:spcPts val="3966"/>
              </a:lnSpc>
            </a:pPr>
            <a:r>
              <a:rPr lang="en-US" sz="3027">
                <a:solidFill>
                  <a:srgbClr val="000000"/>
                </a:solidFill>
                <a:latin typeface="Dekko"/>
                <a:ea typeface="Dekko"/>
                <a:cs typeface="Dekko"/>
                <a:sym typeface="Dekko"/>
              </a:rPr>
              <a:t>Fact Batting Summary:</a:t>
            </a:r>
          </a:p>
          <a:p>
            <a:pPr algn="just" marL="653660" indent="-326830" lvl="1">
              <a:lnSpc>
                <a:spcPts val="3966"/>
              </a:lnSpc>
              <a:buFont typeface="Arial"/>
              <a:buChar char="•"/>
            </a:pPr>
            <a:r>
              <a:rPr lang="en-US" sz="3027">
                <a:solidFill>
                  <a:srgbClr val="000000"/>
                </a:solidFill>
                <a:latin typeface="Dekko"/>
                <a:ea typeface="Dekko"/>
                <a:cs typeface="Dekko"/>
                <a:sym typeface="Dekko"/>
              </a:rPr>
              <a:t>Provides a summary of batting performances including runs scored, balls faced, strike rate, etc.</a:t>
            </a:r>
          </a:p>
          <a:p>
            <a:pPr algn="just">
              <a:lnSpc>
                <a:spcPts val="3966"/>
              </a:lnSpc>
            </a:pPr>
            <a:r>
              <a:rPr lang="en-US" sz="3027">
                <a:solidFill>
                  <a:srgbClr val="000000"/>
                </a:solidFill>
                <a:latin typeface="Dekko"/>
                <a:ea typeface="Dekko"/>
                <a:cs typeface="Dekko"/>
                <a:sym typeface="Dekko"/>
              </a:rPr>
              <a:t>Dim Player:</a:t>
            </a:r>
          </a:p>
          <a:p>
            <a:pPr algn="just" marL="653660" indent="-326830" lvl="1">
              <a:lnSpc>
                <a:spcPts val="3966"/>
              </a:lnSpc>
              <a:buFont typeface="Arial"/>
              <a:buChar char="•"/>
            </a:pPr>
            <a:r>
              <a:rPr lang="en-US" sz="3027">
                <a:solidFill>
                  <a:srgbClr val="000000"/>
                </a:solidFill>
                <a:latin typeface="Dekko"/>
                <a:ea typeface="Dekko"/>
                <a:cs typeface="Dekko"/>
                <a:sym typeface="Dekko"/>
              </a:rPr>
              <a:t>Details the player information including their team, batting style, and playing role.</a:t>
            </a:r>
          </a:p>
          <a:p>
            <a:pPr algn="just">
              <a:lnSpc>
                <a:spcPts val="3966"/>
              </a:lnSpc>
            </a:pPr>
            <a:r>
              <a:rPr lang="en-US" sz="3027">
                <a:solidFill>
                  <a:srgbClr val="000000"/>
                </a:solidFill>
                <a:latin typeface="Dekko"/>
                <a:ea typeface="Dekko"/>
                <a:cs typeface="Dekko"/>
                <a:sym typeface="Dekko"/>
              </a:rPr>
              <a:t>Dim Match Summary:</a:t>
            </a:r>
          </a:p>
          <a:p>
            <a:pPr algn="just" marL="653660" indent="-326830" lvl="1">
              <a:lnSpc>
                <a:spcPts val="3966"/>
              </a:lnSpc>
              <a:buFont typeface="Arial"/>
              <a:buChar char="•"/>
            </a:pPr>
            <a:r>
              <a:rPr lang="en-US" sz="3027">
                <a:solidFill>
                  <a:srgbClr val="000000"/>
                </a:solidFill>
                <a:latin typeface="Dekko"/>
                <a:ea typeface="Dekko"/>
                <a:cs typeface="Dekko"/>
                <a:sym typeface="Dekko"/>
              </a:rPr>
              <a:t>Summarizes the match details such as teams playing, winner, margin of victory, and match date.</a:t>
            </a:r>
          </a:p>
          <a:p>
            <a:pPr algn="just">
              <a:lnSpc>
                <a:spcPts val="3274"/>
              </a:lnSpc>
            </a:pPr>
          </a:p>
        </p:txBody>
      </p:sp>
      <p:grpSp>
        <p:nvGrpSpPr>
          <p:cNvPr name="Group 7" id="7"/>
          <p:cNvGrpSpPr/>
          <p:nvPr/>
        </p:nvGrpSpPr>
        <p:grpSpPr>
          <a:xfrm rot="0">
            <a:off x="5486400" y="2510574"/>
            <a:ext cx="7315200" cy="288178"/>
            <a:chOff x="0" y="0"/>
            <a:chExt cx="9753600" cy="384238"/>
          </a:xfrm>
        </p:grpSpPr>
        <p:sp>
          <p:nvSpPr>
            <p:cNvPr name="Freeform 8" id="8"/>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true" flipV="false" rot="0">
            <a:off x="15239958" y="2564487"/>
            <a:ext cx="5247851" cy="2366304"/>
          </a:xfrm>
          <a:custGeom>
            <a:avLst/>
            <a:gdLst/>
            <a:ahLst/>
            <a:cxnLst/>
            <a:rect r="r" b="b" t="t" l="l"/>
            <a:pathLst>
              <a:path h="2366304" w="5247851">
                <a:moveTo>
                  <a:pt x="5247850" y="0"/>
                </a:moveTo>
                <a:lnTo>
                  <a:pt x="0" y="0"/>
                </a:lnTo>
                <a:lnTo>
                  <a:pt x="0" y="2366303"/>
                </a:lnTo>
                <a:lnTo>
                  <a:pt x="5247850" y="2366303"/>
                </a:lnTo>
                <a:lnTo>
                  <a:pt x="52478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4350" y="1184244"/>
            <a:ext cx="17259300" cy="8074056"/>
          </a:xfrm>
          <a:custGeom>
            <a:avLst/>
            <a:gdLst/>
            <a:ahLst/>
            <a:cxnLst/>
            <a:rect r="r" b="b" t="t" l="l"/>
            <a:pathLst>
              <a:path h="8074056" w="17259300">
                <a:moveTo>
                  <a:pt x="0" y="0"/>
                </a:moveTo>
                <a:lnTo>
                  <a:pt x="17259300" y="0"/>
                </a:lnTo>
                <a:lnTo>
                  <a:pt x="17259300" y="8074056"/>
                </a:lnTo>
                <a:lnTo>
                  <a:pt x="0" y="8074056"/>
                </a:lnTo>
                <a:lnTo>
                  <a:pt x="0" y="0"/>
                </a:lnTo>
                <a:close/>
              </a:path>
            </a:pathLst>
          </a:custGeom>
          <a:blipFill>
            <a:blip r:embed="rId5"/>
            <a:stretch>
              <a:fillRect l="0" t="-4307" r="0" b="-430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1679183" y="354873"/>
            <a:ext cx="19967183" cy="10809088"/>
          </a:xfrm>
          <a:custGeom>
            <a:avLst/>
            <a:gdLst/>
            <a:ahLst/>
            <a:cxnLst/>
            <a:rect r="r" b="b" t="t" l="l"/>
            <a:pathLst>
              <a:path h="10809088" w="19967183">
                <a:moveTo>
                  <a:pt x="0" y="0"/>
                </a:moveTo>
                <a:lnTo>
                  <a:pt x="19967183" y="0"/>
                </a:lnTo>
                <a:lnTo>
                  <a:pt x="19967183" y="10809088"/>
                </a:lnTo>
                <a:lnTo>
                  <a:pt x="0" y="10809088"/>
                </a:lnTo>
                <a:lnTo>
                  <a:pt x="0" y="0"/>
                </a:lnTo>
                <a:close/>
              </a:path>
            </a:pathLst>
          </a:custGeom>
          <a:blipFill>
            <a:blip r:embed="rId3"/>
            <a:stretch>
              <a:fillRect l="0" t="-12491" r="0" b="-24240"/>
            </a:stretch>
          </a:blipFill>
        </p:spPr>
      </p:sp>
      <p:sp>
        <p:nvSpPr>
          <p:cNvPr name="Freeform 4" id="4"/>
          <p:cNvSpPr/>
          <p:nvPr/>
        </p:nvSpPr>
        <p:spPr>
          <a:xfrm flipH="false" flipV="false" rot="-6385">
            <a:off x="2122576" y="1302958"/>
            <a:ext cx="879086" cy="877590"/>
          </a:xfrm>
          <a:custGeom>
            <a:avLst/>
            <a:gdLst/>
            <a:ahLst/>
            <a:cxnLst/>
            <a:rect r="r" b="b" t="t" l="l"/>
            <a:pathLst>
              <a:path h="877590" w="879086">
                <a:moveTo>
                  <a:pt x="0" y="0"/>
                </a:moveTo>
                <a:lnTo>
                  <a:pt x="879086" y="0"/>
                </a:lnTo>
                <a:lnTo>
                  <a:pt x="879086" y="877591"/>
                </a:lnTo>
                <a:lnTo>
                  <a:pt x="0" y="877591"/>
                </a:lnTo>
                <a:lnTo>
                  <a:pt x="0" y="0"/>
                </a:lnTo>
                <a:close/>
              </a:path>
            </a:pathLst>
          </a:custGeom>
          <a:blipFill>
            <a:blip r:embed="rId4"/>
            <a:stretch>
              <a:fillRect l="0" t="0" r="0" b="0"/>
            </a:stretch>
          </a:blipFill>
        </p:spPr>
      </p:sp>
      <p:sp>
        <p:nvSpPr>
          <p:cNvPr name="Freeform 5" id="5"/>
          <p:cNvSpPr/>
          <p:nvPr/>
        </p:nvSpPr>
        <p:spPr>
          <a:xfrm flipH="false" flipV="false" rot="115856">
            <a:off x="6482798" y="444545"/>
            <a:ext cx="5358708" cy="2143483"/>
          </a:xfrm>
          <a:custGeom>
            <a:avLst/>
            <a:gdLst/>
            <a:ahLst/>
            <a:cxnLst/>
            <a:rect r="r" b="b" t="t" l="l"/>
            <a:pathLst>
              <a:path h="2143483" w="5358708">
                <a:moveTo>
                  <a:pt x="0" y="0"/>
                </a:moveTo>
                <a:lnTo>
                  <a:pt x="5358708" y="0"/>
                </a:lnTo>
                <a:lnTo>
                  <a:pt x="5358708" y="2143483"/>
                </a:lnTo>
                <a:lnTo>
                  <a:pt x="0" y="21434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448207" y="595299"/>
            <a:ext cx="5391586" cy="1175562"/>
          </a:xfrm>
          <a:prstGeom prst="rect">
            <a:avLst/>
          </a:prstGeom>
        </p:spPr>
        <p:txBody>
          <a:bodyPr anchor="t" rtlCol="false" tIns="0" lIns="0" bIns="0" rIns="0">
            <a:spAutoFit/>
          </a:bodyPr>
          <a:lstStyle/>
          <a:p>
            <a:pPr algn="ctr">
              <a:lnSpc>
                <a:spcPts val="8626"/>
              </a:lnSpc>
              <a:spcBef>
                <a:spcPct val="0"/>
              </a:spcBef>
            </a:pPr>
            <a:r>
              <a:rPr lang="en-US" sz="6161">
                <a:solidFill>
                  <a:srgbClr val="000000"/>
                </a:solidFill>
                <a:latin typeface="Ballpoint"/>
                <a:ea typeface="Ballpoint"/>
                <a:cs typeface="Ballpoint"/>
                <a:sym typeface="Ballpoint"/>
              </a:rPr>
              <a:t>Dashboard Overview</a:t>
            </a:r>
          </a:p>
        </p:txBody>
      </p:sp>
      <p:sp>
        <p:nvSpPr>
          <p:cNvPr name="TextBox 7" id="7"/>
          <p:cNvSpPr txBox="true"/>
          <p:nvPr/>
        </p:nvSpPr>
        <p:spPr>
          <a:xfrm rot="0">
            <a:off x="1028700" y="2630075"/>
            <a:ext cx="16611479" cy="8009001"/>
          </a:xfrm>
          <a:prstGeom prst="rect">
            <a:avLst/>
          </a:prstGeom>
        </p:spPr>
        <p:txBody>
          <a:bodyPr anchor="t" rtlCol="false" tIns="0" lIns="0" bIns="0" rIns="0">
            <a:spAutoFit/>
          </a:bodyPr>
          <a:lstStyle/>
          <a:p>
            <a:pPr algn="l">
              <a:lnSpc>
                <a:spcPts val="5763"/>
              </a:lnSpc>
            </a:pPr>
            <a:r>
              <a:rPr lang="en-US" sz="4399">
                <a:solidFill>
                  <a:srgbClr val="000000"/>
                </a:solidFill>
                <a:latin typeface="Dekko"/>
                <a:ea typeface="Dekko"/>
                <a:cs typeface="Dekko"/>
                <a:sym typeface="Dekko"/>
              </a:rPr>
              <a:t>Overview:</a:t>
            </a:r>
          </a:p>
          <a:p>
            <a:pPr algn="l">
              <a:lnSpc>
                <a:spcPts val="5240"/>
              </a:lnSpc>
            </a:pPr>
            <a:r>
              <a:rPr lang="en-US" sz="4000">
                <a:solidFill>
                  <a:srgbClr val="000000"/>
                </a:solidFill>
                <a:latin typeface="Dekko"/>
                <a:ea typeface="Dekko"/>
                <a:cs typeface="Dekko"/>
                <a:sym typeface="Dekko"/>
              </a:rPr>
              <a:t>The dashboard is designed to allow users to interact with and explore IPL data from 2021, 2022, and 2023. It includes various visualizations and KPIs that provide insights into both team and individual performances.</a:t>
            </a:r>
          </a:p>
          <a:p>
            <a:pPr algn="l">
              <a:lnSpc>
                <a:spcPts val="5240"/>
              </a:lnSpc>
            </a:pPr>
          </a:p>
          <a:p>
            <a:pPr algn="l">
              <a:lnSpc>
                <a:spcPts val="5763"/>
              </a:lnSpc>
            </a:pPr>
            <a:r>
              <a:rPr lang="en-US" sz="4399">
                <a:solidFill>
                  <a:srgbClr val="000000"/>
                </a:solidFill>
                <a:latin typeface="Dekko"/>
                <a:ea typeface="Dekko"/>
                <a:cs typeface="Dekko"/>
                <a:sym typeface="Dekko"/>
              </a:rPr>
              <a:t>Tiles in the Dashboard:</a:t>
            </a:r>
          </a:p>
          <a:p>
            <a:pPr algn="l" marL="863601" indent="-431801" lvl="1">
              <a:lnSpc>
                <a:spcPts val="5240"/>
              </a:lnSpc>
              <a:buAutoNum type="arabicPeriod" startAt="1"/>
            </a:pPr>
            <a:r>
              <a:rPr lang="en-US" sz="4000">
                <a:solidFill>
                  <a:srgbClr val="000000"/>
                </a:solidFill>
                <a:latin typeface="Dekko"/>
                <a:ea typeface="Dekko"/>
                <a:cs typeface="Dekko"/>
                <a:sym typeface="Dekko"/>
              </a:rPr>
              <a:t>Year Filter (Slicer)</a:t>
            </a:r>
          </a:p>
          <a:p>
            <a:pPr algn="l" marL="863601" indent="-431801" lvl="1">
              <a:lnSpc>
                <a:spcPts val="5240"/>
              </a:lnSpc>
              <a:buAutoNum type="arabicPeriod" startAt="1"/>
            </a:pPr>
            <a:r>
              <a:rPr lang="en-US" sz="4000">
                <a:solidFill>
                  <a:srgbClr val="000000"/>
                </a:solidFill>
                <a:latin typeface="Dekko"/>
                <a:ea typeface="Dekko"/>
                <a:cs typeface="Dekko"/>
                <a:sym typeface="Dekko"/>
              </a:rPr>
              <a:t>Batsman Stats</a:t>
            </a:r>
          </a:p>
          <a:p>
            <a:pPr algn="l" marL="863601" indent="-431801" lvl="1">
              <a:lnSpc>
                <a:spcPts val="5240"/>
              </a:lnSpc>
              <a:buAutoNum type="arabicPeriod" startAt="1"/>
            </a:pPr>
            <a:r>
              <a:rPr lang="en-US" sz="4000">
                <a:solidFill>
                  <a:srgbClr val="000000"/>
                </a:solidFill>
                <a:latin typeface="Dekko"/>
                <a:ea typeface="Dekko"/>
                <a:cs typeface="Dekko"/>
                <a:sym typeface="Dekko"/>
              </a:rPr>
              <a:t>Bowler Stats</a:t>
            </a:r>
          </a:p>
          <a:p>
            <a:pPr algn="l" marL="863601" indent="-431801" lvl="1">
              <a:lnSpc>
                <a:spcPts val="5240"/>
              </a:lnSpc>
              <a:buAutoNum type="arabicPeriod" startAt="1"/>
            </a:pPr>
            <a:r>
              <a:rPr lang="en-US" sz="4000">
                <a:solidFill>
                  <a:srgbClr val="000000"/>
                </a:solidFill>
                <a:latin typeface="Dekko"/>
                <a:ea typeface="Dekko"/>
                <a:cs typeface="Dekko"/>
                <a:sym typeface="Dekko"/>
              </a:rPr>
              <a:t>Match Win Analysis (Pie Chart)</a:t>
            </a:r>
          </a:p>
          <a:p>
            <a:pPr algn="l" marL="863601" indent="-431801" lvl="1">
              <a:lnSpc>
                <a:spcPts val="5240"/>
              </a:lnSpc>
              <a:buAutoNum type="arabicPeriod" startAt="1"/>
            </a:pPr>
            <a:r>
              <a:rPr lang="en-US" sz="4000">
                <a:solidFill>
                  <a:srgbClr val="000000"/>
                </a:solidFill>
                <a:latin typeface="Dekko"/>
                <a:ea typeface="Dekko"/>
                <a:cs typeface="Dekko"/>
                <a:sym typeface="Dekko"/>
              </a:rPr>
              <a:t>Match Win Analysis by Team (Bar Chart)</a:t>
            </a:r>
          </a:p>
          <a:p>
            <a:pPr algn="l">
              <a:lnSpc>
                <a:spcPts val="52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66813">
            <a:off x="2002777" y="-3382589"/>
            <a:ext cx="13746016" cy="18483882"/>
          </a:xfrm>
          <a:custGeom>
            <a:avLst/>
            <a:gdLst/>
            <a:ahLst/>
            <a:cxnLst/>
            <a:rect r="r" b="b" t="t" l="l"/>
            <a:pathLst>
              <a:path h="18483882" w="13746016">
                <a:moveTo>
                  <a:pt x="0" y="0"/>
                </a:moveTo>
                <a:lnTo>
                  <a:pt x="13746016" y="0"/>
                </a:lnTo>
                <a:lnTo>
                  <a:pt x="13746016" y="18483883"/>
                </a:lnTo>
                <a:lnTo>
                  <a:pt x="0" y="18483883"/>
                </a:lnTo>
                <a:lnTo>
                  <a:pt x="0" y="0"/>
                </a:lnTo>
                <a:close/>
              </a:path>
            </a:pathLst>
          </a:custGeom>
          <a:blipFill>
            <a:blip r:embed="rId5"/>
            <a:stretch>
              <a:fillRect l="-6039" t="0" r="-2398" b="-2424"/>
            </a:stretch>
          </a:blipFill>
        </p:spPr>
      </p:sp>
      <p:sp>
        <p:nvSpPr>
          <p:cNvPr name="Freeform 5" id="5"/>
          <p:cNvSpPr/>
          <p:nvPr/>
        </p:nvSpPr>
        <p:spPr>
          <a:xfrm flipH="true" flipV="false" rot="0">
            <a:off x="15067322" y="7246479"/>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104746" y="516140"/>
            <a:ext cx="3542078" cy="4260092"/>
          </a:xfrm>
          <a:custGeom>
            <a:avLst/>
            <a:gdLst/>
            <a:ahLst/>
            <a:cxnLst/>
            <a:rect r="r" b="b" t="t" l="l"/>
            <a:pathLst>
              <a:path h="4260092" w="3542078">
                <a:moveTo>
                  <a:pt x="0" y="0"/>
                </a:moveTo>
                <a:lnTo>
                  <a:pt x="3542078" y="0"/>
                </a:lnTo>
                <a:lnTo>
                  <a:pt x="3542078" y="4260093"/>
                </a:lnTo>
                <a:lnTo>
                  <a:pt x="0" y="4260093"/>
                </a:lnTo>
                <a:lnTo>
                  <a:pt x="0" y="0"/>
                </a:lnTo>
                <a:close/>
              </a:path>
            </a:pathLst>
          </a:custGeom>
          <a:blipFill>
            <a:blip r:embed="rId8"/>
            <a:stretch>
              <a:fillRect l="0" t="0" r="0" b="-13632"/>
            </a:stretch>
          </a:blipFill>
        </p:spPr>
      </p:sp>
      <p:sp>
        <p:nvSpPr>
          <p:cNvPr name="TextBox 7" id="7"/>
          <p:cNvSpPr txBox="true"/>
          <p:nvPr/>
        </p:nvSpPr>
        <p:spPr>
          <a:xfrm rot="0">
            <a:off x="0" y="828675"/>
            <a:ext cx="6512626" cy="958850"/>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Ballpoint"/>
                <a:ea typeface="Ballpoint"/>
                <a:cs typeface="Ballpoint"/>
                <a:sym typeface="Ballpoint"/>
              </a:rPr>
              <a:t> Tile 1 - Year Filter (Slicer)</a:t>
            </a:r>
          </a:p>
        </p:txBody>
      </p:sp>
      <p:sp>
        <p:nvSpPr>
          <p:cNvPr name="TextBox 8" id="8"/>
          <p:cNvSpPr txBox="true"/>
          <p:nvPr/>
        </p:nvSpPr>
        <p:spPr>
          <a:xfrm rot="0">
            <a:off x="1028700" y="4420076"/>
            <a:ext cx="16611479" cy="6065203"/>
          </a:xfrm>
          <a:prstGeom prst="rect">
            <a:avLst/>
          </a:prstGeom>
        </p:spPr>
        <p:txBody>
          <a:bodyPr anchor="t" rtlCol="false" tIns="0" lIns="0" bIns="0" rIns="0">
            <a:spAutoFit/>
          </a:bodyPr>
          <a:lstStyle/>
          <a:p>
            <a:pPr algn="l">
              <a:lnSpc>
                <a:spcPts val="5895"/>
              </a:lnSpc>
            </a:pPr>
            <a:r>
              <a:rPr lang="en-US" sz="4500">
                <a:solidFill>
                  <a:srgbClr val="000000"/>
                </a:solidFill>
                <a:latin typeface="Dekko"/>
                <a:ea typeface="Dekko"/>
                <a:cs typeface="Dekko"/>
                <a:sym typeface="Dekko"/>
              </a:rPr>
              <a:t>Description:</a:t>
            </a:r>
          </a:p>
          <a:p>
            <a:pPr algn="l">
              <a:lnSpc>
                <a:spcPts val="5239"/>
              </a:lnSpc>
            </a:pPr>
            <a:r>
              <a:rPr lang="en-US" sz="3999">
                <a:solidFill>
                  <a:srgbClr val="000000"/>
                </a:solidFill>
                <a:latin typeface="Dekko"/>
                <a:ea typeface="Dekko"/>
                <a:cs typeface="Dekko"/>
                <a:sym typeface="Dekko"/>
              </a:rPr>
              <a:t>This slicer allows users to filter the dashboard data by year, specifically 2021, 2022, and 2023. By selecting a specific year, all the other visuals on the dashboard update accordingly to reflect the chosen timeframe.</a:t>
            </a:r>
          </a:p>
          <a:p>
            <a:pPr algn="l">
              <a:lnSpc>
                <a:spcPts val="5239"/>
              </a:lnSpc>
            </a:pPr>
          </a:p>
          <a:p>
            <a:pPr algn="l">
              <a:lnSpc>
                <a:spcPts val="5895"/>
              </a:lnSpc>
            </a:pPr>
            <a:r>
              <a:rPr lang="en-US" sz="4500">
                <a:solidFill>
                  <a:srgbClr val="000000"/>
                </a:solidFill>
                <a:latin typeface="Dekko"/>
                <a:ea typeface="Dekko"/>
                <a:cs typeface="Dekko"/>
                <a:sym typeface="Dekko"/>
              </a:rPr>
              <a:t>Purpo</a:t>
            </a:r>
            <a:r>
              <a:rPr lang="en-US" sz="4500">
                <a:solidFill>
                  <a:srgbClr val="000000"/>
                </a:solidFill>
                <a:latin typeface="Dekko"/>
                <a:ea typeface="Dekko"/>
                <a:cs typeface="Dekko"/>
                <a:sym typeface="Dekko"/>
              </a:rPr>
              <a:t>se:</a:t>
            </a:r>
          </a:p>
          <a:p>
            <a:pPr algn="l" marL="863599" indent="-431800" lvl="1">
              <a:lnSpc>
                <a:spcPts val="5239"/>
              </a:lnSpc>
              <a:buFont typeface="Arial"/>
              <a:buChar char="•"/>
            </a:pPr>
            <a:r>
              <a:rPr lang="en-US" sz="3999">
                <a:solidFill>
                  <a:srgbClr val="000000"/>
                </a:solidFill>
                <a:latin typeface="Dekko"/>
                <a:ea typeface="Dekko"/>
                <a:cs typeface="Dekko"/>
                <a:sym typeface="Dekko"/>
              </a:rPr>
              <a:t>Enables focused analysis on a particular year.</a:t>
            </a:r>
          </a:p>
          <a:p>
            <a:pPr algn="l" marL="863599" indent="-431800" lvl="1">
              <a:lnSpc>
                <a:spcPts val="5239"/>
              </a:lnSpc>
              <a:buFont typeface="Arial"/>
              <a:buChar char="•"/>
            </a:pPr>
            <a:r>
              <a:rPr lang="en-US" sz="3999">
                <a:solidFill>
                  <a:srgbClr val="000000"/>
                </a:solidFill>
                <a:latin typeface="Dekko"/>
                <a:ea typeface="Dekko"/>
                <a:cs typeface="Dekko"/>
                <a:sym typeface="Dekko"/>
              </a:rPr>
              <a:t>Helps in comparing trends across different IPL seasons.</a:t>
            </a:r>
          </a:p>
          <a:p>
            <a:pPr algn="l">
              <a:lnSpc>
                <a:spcPts val="52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66813">
            <a:off x="2002777" y="-3382589"/>
            <a:ext cx="13746016" cy="18483882"/>
          </a:xfrm>
          <a:custGeom>
            <a:avLst/>
            <a:gdLst/>
            <a:ahLst/>
            <a:cxnLst/>
            <a:rect r="r" b="b" t="t" l="l"/>
            <a:pathLst>
              <a:path h="18483882" w="13746016">
                <a:moveTo>
                  <a:pt x="0" y="0"/>
                </a:moveTo>
                <a:lnTo>
                  <a:pt x="13746016" y="0"/>
                </a:lnTo>
                <a:lnTo>
                  <a:pt x="13746016" y="18483883"/>
                </a:lnTo>
                <a:lnTo>
                  <a:pt x="0" y="18483883"/>
                </a:lnTo>
                <a:lnTo>
                  <a:pt x="0" y="0"/>
                </a:lnTo>
                <a:close/>
              </a:path>
            </a:pathLst>
          </a:custGeom>
          <a:blipFill>
            <a:blip r:embed="rId5"/>
            <a:stretch>
              <a:fillRect l="-6039" t="0" r="-2398" b="-2424"/>
            </a:stretch>
          </a:blipFill>
        </p:spPr>
      </p:sp>
      <p:sp>
        <p:nvSpPr>
          <p:cNvPr name="Freeform 5" id="5"/>
          <p:cNvSpPr/>
          <p:nvPr/>
        </p:nvSpPr>
        <p:spPr>
          <a:xfrm flipH="true" flipV="false" rot="0">
            <a:off x="15067322" y="7246479"/>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3553284"/>
            <a:ext cx="16611479" cy="7080695"/>
          </a:xfrm>
          <a:prstGeom prst="rect">
            <a:avLst/>
          </a:prstGeom>
        </p:spPr>
        <p:txBody>
          <a:bodyPr anchor="t" rtlCol="false" tIns="0" lIns="0" bIns="0" rIns="0">
            <a:spAutoFit/>
          </a:bodyPr>
          <a:lstStyle/>
          <a:p>
            <a:pPr algn="l">
              <a:lnSpc>
                <a:spcPts val="4322"/>
              </a:lnSpc>
            </a:pPr>
            <a:r>
              <a:rPr lang="en-US" sz="3299">
                <a:solidFill>
                  <a:srgbClr val="000000"/>
                </a:solidFill>
                <a:latin typeface="Dekko"/>
                <a:ea typeface="Dekko"/>
                <a:cs typeface="Dekko"/>
                <a:sym typeface="Dekko"/>
              </a:rPr>
              <a:t>Description:</a:t>
            </a:r>
          </a:p>
          <a:p>
            <a:pPr algn="l">
              <a:lnSpc>
                <a:spcPts val="3930"/>
              </a:lnSpc>
            </a:pPr>
            <a:r>
              <a:rPr lang="en-US" sz="3000">
                <a:solidFill>
                  <a:srgbClr val="000000"/>
                </a:solidFill>
                <a:latin typeface="Dekko"/>
                <a:ea typeface="Dekko"/>
                <a:cs typeface="Dekko"/>
                <a:sym typeface="Dekko"/>
              </a:rPr>
              <a:t>This tile provides key performance indicators (KPIs) for batsmen, including total runs scored, boundaries hit, strike rate, and more. It also includes a slicer to filter data by individual batsman.</a:t>
            </a:r>
          </a:p>
          <a:p>
            <a:pPr algn="l">
              <a:lnSpc>
                <a:spcPts val="3930"/>
              </a:lnSpc>
            </a:pPr>
          </a:p>
          <a:p>
            <a:pPr algn="l">
              <a:lnSpc>
                <a:spcPts val="4322"/>
              </a:lnSpc>
            </a:pPr>
            <a:r>
              <a:rPr lang="en-US" sz="3299">
                <a:solidFill>
                  <a:srgbClr val="000000"/>
                </a:solidFill>
                <a:latin typeface="Dekko"/>
                <a:ea typeface="Dekko"/>
                <a:cs typeface="Dekko"/>
                <a:sym typeface="Dekko"/>
              </a:rPr>
              <a:t>Metrics Displayed:</a:t>
            </a:r>
          </a:p>
          <a:p>
            <a:pPr algn="l" marL="647700" indent="-323850" lvl="1">
              <a:lnSpc>
                <a:spcPts val="3930"/>
              </a:lnSpc>
              <a:buFont typeface="Arial"/>
              <a:buChar char="•"/>
            </a:pPr>
            <a:r>
              <a:rPr lang="en-US" sz="3000">
                <a:solidFill>
                  <a:srgbClr val="000000"/>
                </a:solidFill>
                <a:latin typeface="Dekko"/>
                <a:ea typeface="Dekko"/>
                <a:cs typeface="Dekko"/>
                <a:sym typeface="Dekko"/>
              </a:rPr>
              <a:t>Total Runs</a:t>
            </a:r>
          </a:p>
          <a:p>
            <a:pPr algn="l" marL="647700" indent="-323850" lvl="1">
              <a:lnSpc>
                <a:spcPts val="3930"/>
              </a:lnSpc>
              <a:buFont typeface="Arial"/>
              <a:buChar char="•"/>
            </a:pPr>
            <a:r>
              <a:rPr lang="en-US" sz="3000">
                <a:solidFill>
                  <a:srgbClr val="000000"/>
                </a:solidFill>
                <a:latin typeface="Dekko"/>
                <a:ea typeface="Dekko"/>
                <a:cs typeface="Dekko"/>
                <a:sym typeface="Dekko"/>
              </a:rPr>
              <a:t>Boundaries (4s and 6s)</a:t>
            </a:r>
          </a:p>
          <a:p>
            <a:pPr algn="l" marL="647700" indent="-323850" lvl="1">
              <a:lnSpc>
                <a:spcPts val="3930"/>
              </a:lnSpc>
              <a:buFont typeface="Arial"/>
              <a:buChar char="•"/>
            </a:pPr>
            <a:r>
              <a:rPr lang="en-US" sz="3000">
                <a:solidFill>
                  <a:srgbClr val="000000"/>
                </a:solidFill>
                <a:latin typeface="Dekko"/>
                <a:ea typeface="Dekko"/>
                <a:cs typeface="Dekko"/>
                <a:sym typeface="Dekko"/>
              </a:rPr>
              <a:t>Strike Rate</a:t>
            </a:r>
          </a:p>
          <a:p>
            <a:pPr algn="l" marL="647700" indent="-323850" lvl="1">
              <a:lnSpc>
                <a:spcPts val="3930"/>
              </a:lnSpc>
              <a:buFont typeface="Arial"/>
              <a:buChar char="•"/>
            </a:pPr>
            <a:r>
              <a:rPr lang="en-US" sz="3000">
                <a:solidFill>
                  <a:srgbClr val="000000"/>
                </a:solidFill>
                <a:latin typeface="Dekko"/>
                <a:ea typeface="Dekko"/>
                <a:cs typeface="Dekko"/>
                <a:sym typeface="Dekko"/>
              </a:rPr>
              <a:t>Slicer for Batsman Selection</a:t>
            </a:r>
          </a:p>
          <a:p>
            <a:pPr algn="l">
              <a:lnSpc>
                <a:spcPts val="3930"/>
              </a:lnSpc>
            </a:pPr>
          </a:p>
          <a:p>
            <a:pPr algn="l">
              <a:lnSpc>
                <a:spcPts val="4322"/>
              </a:lnSpc>
            </a:pPr>
            <a:r>
              <a:rPr lang="en-US" sz="3299">
                <a:solidFill>
                  <a:srgbClr val="000000"/>
                </a:solidFill>
                <a:latin typeface="Dekko"/>
                <a:ea typeface="Dekko"/>
                <a:cs typeface="Dekko"/>
                <a:sym typeface="Dekko"/>
              </a:rPr>
              <a:t>Purpo</a:t>
            </a:r>
            <a:r>
              <a:rPr lang="en-US" sz="3299">
                <a:solidFill>
                  <a:srgbClr val="000000"/>
                </a:solidFill>
                <a:latin typeface="Dekko"/>
                <a:ea typeface="Dekko"/>
                <a:cs typeface="Dekko"/>
                <a:sym typeface="Dekko"/>
              </a:rPr>
              <a:t>se:</a:t>
            </a:r>
          </a:p>
          <a:p>
            <a:pPr algn="l" marL="647700" indent="-323850" lvl="1">
              <a:lnSpc>
                <a:spcPts val="3930"/>
              </a:lnSpc>
              <a:buFont typeface="Arial"/>
              <a:buChar char="•"/>
            </a:pPr>
            <a:r>
              <a:rPr lang="en-US" sz="3000">
                <a:solidFill>
                  <a:srgbClr val="000000"/>
                </a:solidFill>
                <a:latin typeface="Dekko"/>
                <a:ea typeface="Dekko"/>
                <a:cs typeface="Dekko"/>
                <a:sym typeface="Dekko"/>
              </a:rPr>
              <a:t>Offers a detailed view of a batsman's performance across different seasons.</a:t>
            </a:r>
          </a:p>
          <a:p>
            <a:pPr algn="l" marL="647700" indent="-323850" lvl="1">
              <a:lnSpc>
                <a:spcPts val="3930"/>
              </a:lnSpc>
              <a:buFont typeface="Arial"/>
              <a:buChar char="•"/>
            </a:pPr>
            <a:r>
              <a:rPr lang="en-US" sz="3000">
                <a:solidFill>
                  <a:srgbClr val="000000"/>
                </a:solidFill>
                <a:latin typeface="Dekko"/>
                <a:ea typeface="Dekko"/>
                <a:cs typeface="Dekko"/>
                <a:sym typeface="Dekko"/>
              </a:rPr>
              <a:t>Helps in identifying top performers and their impact on the game</a:t>
            </a:r>
          </a:p>
          <a:p>
            <a:pPr algn="l">
              <a:lnSpc>
                <a:spcPts val="3930"/>
              </a:lnSpc>
            </a:pPr>
          </a:p>
        </p:txBody>
      </p:sp>
      <p:sp>
        <p:nvSpPr>
          <p:cNvPr name="Freeform 7" id="7"/>
          <p:cNvSpPr/>
          <p:nvPr/>
        </p:nvSpPr>
        <p:spPr>
          <a:xfrm flipH="false" flipV="false" rot="0">
            <a:off x="5841846" y="863177"/>
            <a:ext cx="7797867" cy="2971071"/>
          </a:xfrm>
          <a:custGeom>
            <a:avLst/>
            <a:gdLst/>
            <a:ahLst/>
            <a:cxnLst/>
            <a:rect r="r" b="b" t="t" l="l"/>
            <a:pathLst>
              <a:path h="2971071" w="7797867">
                <a:moveTo>
                  <a:pt x="0" y="0"/>
                </a:moveTo>
                <a:lnTo>
                  <a:pt x="7797867" y="0"/>
                </a:lnTo>
                <a:lnTo>
                  <a:pt x="7797867" y="2971071"/>
                </a:lnTo>
                <a:lnTo>
                  <a:pt x="0" y="2971071"/>
                </a:lnTo>
                <a:lnTo>
                  <a:pt x="0" y="0"/>
                </a:lnTo>
                <a:close/>
              </a:path>
            </a:pathLst>
          </a:custGeom>
          <a:blipFill>
            <a:blip r:embed="rId8"/>
            <a:stretch>
              <a:fillRect l="0" t="0" r="0" b="-2171"/>
            </a:stretch>
          </a:blipFill>
        </p:spPr>
      </p:sp>
      <p:sp>
        <p:nvSpPr>
          <p:cNvPr name="TextBox 8" id="8"/>
          <p:cNvSpPr txBox="true"/>
          <p:nvPr/>
        </p:nvSpPr>
        <p:spPr>
          <a:xfrm rot="0">
            <a:off x="0" y="828675"/>
            <a:ext cx="6512626" cy="958850"/>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Ballpoint"/>
                <a:ea typeface="Ballpoint"/>
                <a:cs typeface="Ballpoint"/>
                <a:sym typeface="Ballpoint"/>
              </a:rPr>
              <a:t> Tile 2 - Batsman Stats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66813">
            <a:off x="2002777" y="-3382589"/>
            <a:ext cx="13746016" cy="18483882"/>
          </a:xfrm>
          <a:custGeom>
            <a:avLst/>
            <a:gdLst/>
            <a:ahLst/>
            <a:cxnLst/>
            <a:rect r="r" b="b" t="t" l="l"/>
            <a:pathLst>
              <a:path h="18483882" w="13746016">
                <a:moveTo>
                  <a:pt x="0" y="0"/>
                </a:moveTo>
                <a:lnTo>
                  <a:pt x="13746016" y="0"/>
                </a:lnTo>
                <a:lnTo>
                  <a:pt x="13746016" y="18483883"/>
                </a:lnTo>
                <a:lnTo>
                  <a:pt x="0" y="18483883"/>
                </a:lnTo>
                <a:lnTo>
                  <a:pt x="0" y="0"/>
                </a:lnTo>
                <a:close/>
              </a:path>
            </a:pathLst>
          </a:custGeom>
          <a:blipFill>
            <a:blip r:embed="rId5"/>
            <a:stretch>
              <a:fillRect l="-6039" t="0" r="-2398" b="-2424"/>
            </a:stretch>
          </a:blipFill>
        </p:spPr>
      </p:sp>
      <p:sp>
        <p:nvSpPr>
          <p:cNvPr name="Freeform 5" id="5"/>
          <p:cNvSpPr/>
          <p:nvPr/>
        </p:nvSpPr>
        <p:spPr>
          <a:xfrm flipH="true" flipV="false" rot="0">
            <a:off x="15067322" y="7246479"/>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3124651"/>
            <a:ext cx="16611479" cy="7575995"/>
          </a:xfrm>
          <a:prstGeom prst="rect">
            <a:avLst/>
          </a:prstGeom>
        </p:spPr>
        <p:txBody>
          <a:bodyPr anchor="t" rtlCol="false" tIns="0" lIns="0" bIns="0" rIns="0">
            <a:spAutoFit/>
          </a:bodyPr>
          <a:lstStyle/>
          <a:p>
            <a:pPr algn="l">
              <a:lnSpc>
                <a:spcPts val="4322"/>
              </a:lnSpc>
            </a:pPr>
            <a:r>
              <a:rPr lang="en-US" sz="3299">
                <a:solidFill>
                  <a:srgbClr val="000000"/>
                </a:solidFill>
                <a:latin typeface="Dekko"/>
                <a:ea typeface="Dekko"/>
                <a:cs typeface="Dekko"/>
                <a:sym typeface="Dekko"/>
              </a:rPr>
              <a:t>Description:</a:t>
            </a:r>
          </a:p>
          <a:p>
            <a:pPr algn="l">
              <a:lnSpc>
                <a:spcPts val="3930"/>
              </a:lnSpc>
            </a:pPr>
            <a:r>
              <a:rPr lang="en-US" sz="3000">
                <a:solidFill>
                  <a:srgbClr val="000000"/>
                </a:solidFill>
                <a:latin typeface="Dekko"/>
                <a:ea typeface="Dekko"/>
                <a:cs typeface="Dekko"/>
                <a:sym typeface="Dekko"/>
              </a:rPr>
              <a:t>Similar to the Batsman Stats tile, this tile focuses on bowlers. It includes KPIs such as overs bowled, maiden overs, wickets taken, and economy rate. A slicer allows users to filter data by individual bowler.</a:t>
            </a:r>
          </a:p>
          <a:p>
            <a:pPr algn="l">
              <a:lnSpc>
                <a:spcPts val="3930"/>
              </a:lnSpc>
            </a:pPr>
          </a:p>
          <a:p>
            <a:pPr algn="l">
              <a:lnSpc>
                <a:spcPts val="4322"/>
              </a:lnSpc>
            </a:pPr>
            <a:r>
              <a:rPr lang="en-US" sz="3299">
                <a:solidFill>
                  <a:srgbClr val="000000"/>
                </a:solidFill>
                <a:latin typeface="Dekko"/>
                <a:ea typeface="Dekko"/>
                <a:cs typeface="Dekko"/>
                <a:sym typeface="Dekko"/>
              </a:rPr>
              <a:t>Metrics Displayed:</a:t>
            </a:r>
          </a:p>
          <a:p>
            <a:pPr algn="l" marL="647700" indent="-323850" lvl="1">
              <a:lnSpc>
                <a:spcPts val="3930"/>
              </a:lnSpc>
              <a:buFont typeface="Arial"/>
              <a:buChar char="•"/>
            </a:pPr>
            <a:r>
              <a:rPr lang="en-US" sz="3000">
                <a:solidFill>
                  <a:srgbClr val="000000"/>
                </a:solidFill>
                <a:latin typeface="Dekko"/>
                <a:ea typeface="Dekko"/>
                <a:cs typeface="Dekko"/>
                <a:sym typeface="Dekko"/>
              </a:rPr>
              <a:t>Overs Bowled</a:t>
            </a:r>
          </a:p>
          <a:p>
            <a:pPr algn="l" marL="647700" indent="-323850" lvl="1">
              <a:lnSpc>
                <a:spcPts val="3930"/>
              </a:lnSpc>
              <a:buFont typeface="Arial"/>
              <a:buChar char="•"/>
            </a:pPr>
            <a:r>
              <a:rPr lang="en-US" sz="3000">
                <a:solidFill>
                  <a:srgbClr val="000000"/>
                </a:solidFill>
                <a:latin typeface="Dekko"/>
                <a:ea typeface="Dekko"/>
                <a:cs typeface="Dekko"/>
                <a:sym typeface="Dekko"/>
              </a:rPr>
              <a:t>Maiden Overs</a:t>
            </a:r>
          </a:p>
          <a:p>
            <a:pPr algn="l" marL="647700" indent="-323850" lvl="1">
              <a:lnSpc>
                <a:spcPts val="3930"/>
              </a:lnSpc>
              <a:buFont typeface="Arial"/>
              <a:buChar char="•"/>
            </a:pPr>
            <a:r>
              <a:rPr lang="en-US" sz="3000">
                <a:solidFill>
                  <a:srgbClr val="000000"/>
                </a:solidFill>
                <a:latin typeface="Dekko"/>
                <a:ea typeface="Dekko"/>
                <a:cs typeface="Dekko"/>
                <a:sym typeface="Dekko"/>
              </a:rPr>
              <a:t>W</a:t>
            </a:r>
            <a:r>
              <a:rPr lang="en-US" sz="3000">
                <a:solidFill>
                  <a:srgbClr val="000000"/>
                </a:solidFill>
                <a:latin typeface="Dekko"/>
                <a:ea typeface="Dekko"/>
                <a:cs typeface="Dekko"/>
                <a:sym typeface="Dekko"/>
              </a:rPr>
              <a:t>ickets Taken</a:t>
            </a:r>
          </a:p>
          <a:p>
            <a:pPr algn="l" marL="647700" indent="-323850" lvl="1">
              <a:lnSpc>
                <a:spcPts val="3930"/>
              </a:lnSpc>
              <a:buFont typeface="Arial"/>
              <a:buChar char="•"/>
            </a:pPr>
            <a:r>
              <a:rPr lang="en-US" sz="3000">
                <a:solidFill>
                  <a:srgbClr val="000000"/>
                </a:solidFill>
                <a:latin typeface="Dekko"/>
                <a:ea typeface="Dekko"/>
                <a:cs typeface="Dekko"/>
                <a:sym typeface="Dekko"/>
              </a:rPr>
              <a:t>Economy Rate</a:t>
            </a:r>
          </a:p>
          <a:p>
            <a:pPr algn="l" marL="647700" indent="-323850" lvl="1">
              <a:lnSpc>
                <a:spcPts val="3930"/>
              </a:lnSpc>
              <a:buFont typeface="Arial"/>
              <a:buChar char="•"/>
            </a:pPr>
            <a:r>
              <a:rPr lang="en-US" sz="3000">
                <a:solidFill>
                  <a:srgbClr val="000000"/>
                </a:solidFill>
                <a:latin typeface="Dekko"/>
                <a:ea typeface="Dekko"/>
                <a:cs typeface="Dekko"/>
                <a:sym typeface="Dekko"/>
              </a:rPr>
              <a:t>Slicer for Bowler Selection</a:t>
            </a:r>
          </a:p>
          <a:p>
            <a:pPr algn="l">
              <a:lnSpc>
                <a:spcPts val="3930"/>
              </a:lnSpc>
            </a:pPr>
          </a:p>
          <a:p>
            <a:pPr algn="l">
              <a:lnSpc>
                <a:spcPts val="4322"/>
              </a:lnSpc>
            </a:pPr>
            <a:r>
              <a:rPr lang="en-US" sz="3299">
                <a:solidFill>
                  <a:srgbClr val="000000"/>
                </a:solidFill>
                <a:latin typeface="Dekko"/>
                <a:ea typeface="Dekko"/>
                <a:cs typeface="Dekko"/>
                <a:sym typeface="Dekko"/>
              </a:rPr>
              <a:t>Purpo</a:t>
            </a:r>
            <a:r>
              <a:rPr lang="en-US" sz="3299">
                <a:solidFill>
                  <a:srgbClr val="000000"/>
                </a:solidFill>
                <a:latin typeface="Dekko"/>
                <a:ea typeface="Dekko"/>
                <a:cs typeface="Dekko"/>
                <a:sym typeface="Dekko"/>
              </a:rPr>
              <a:t>se:</a:t>
            </a:r>
          </a:p>
          <a:p>
            <a:pPr algn="l" marL="647700" indent="-323850" lvl="1">
              <a:lnSpc>
                <a:spcPts val="3930"/>
              </a:lnSpc>
              <a:buFont typeface="Arial"/>
              <a:buChar char="•"/>
            </a:pPr>
            <a:r>
              <a:rPr lang="en-US" sz="3000">
                <a:solidFill>
                  <a:srgbClr val="000000"/>
                </a:solidFill>
                <a:latin typeface="Dekko"/>
                <a:ea typeface="Dekko"/>
                <a:cs typeface="Dekko"/>
                <a:sym typeface="Dekko"/>
              </a:rPr>
              <a:t>Provides insights into a bowler's effectiveness and consistency.</a:t>
            </a:r>
          </a:p>
          <a:p>
            <a:pPr algn="l" marL="647700" indent="-323850" lvl="1">
              <a:lnSpc>
                <a:spcPts val="3930"/>
              </a:lnSpc>
              <a:buFont typeface="Arial"/>
              <a:buChar char="•"/>
            </a:pPr>
            <a:r>
              <a:rPr lang="en-US" sz="3000">
                <a:solidFill>
                  <a:srgbClr val="000000"/>
                </a:solidFill>
                <a:latin typeface="Dekko"/>
                <a:ea typeface="Dekko"/>
                <a:cs typeface="Dekko"/>
                <a:sym typeface="Dekko"/>
              </a:rPr>
              <a:t>Enabl</a:t>
            </a:r>
            <a:r>
              <a:rPr lang="en-US" sz="3000">
                <a:solidFill>
                  <a:srgbClr val="000000"/>
                </a:solidFill>
                <a:latin typeface="Dekko"/>
                <a:ea typeface="Dekko"/>
                <a:cs typeface="Dekko"/>
                <a:sym typeface="Dekko"/>
              </a:rPr>
              <a:t>es comparison between different bowlers and their performances.</a:t>
            </a:r>
          </a:p>
          <a:p>
            <a:pPr algn="l">
              <a:lnSpc>
                <a:spcPts val="3930"/>
              </a:lnSpc>
            </a:pPr>
          </a:p>
        </p:txBody>
      </p:sp>
      <p:sp>
        <p:nvSpPr>
          <p:cNvPr name="Freeform 7" id="7"/>
          <p:cNvSpPr/>
          <p:nvPr/>
        </p:nvSpPr>
        <p:spPr>
          <a:xfrm flipH="false" flipV="false" rot="0">
            <a:off x="5557489" y="516140"/>
            <a:ext cx="7553900" cy="2863392"/>
          </a:xfrm>
          <a:custGeom>
            <a:avLst/>
            <a:gdLst/>
            <a:ahLst/>
            <a:cxnLst/>
            <a:rect r="r" b="b" t="t" l="l"/>
            <a:pathLst>
              <a:path h="2863392" w="7553900">
                <a:moveTo>
                  <a:pt x="0" y="0"/>
                </a:moveTo>
                <a:lnTo>
                  <a:pt x="7553900" y="0"/>
                </a:lnTo>
                <a:lnTo>
                  <a:pt x="7553900" y="2863392"/>
                </a:lnTo>
                <a:lnTo>
                  <a:pt x="0" y="2863392"/>
                </a:lnTo>
                <a:lnTo>
                  <a:pt x="0" y="0"/>
                </a:lnTo>
                <a:close/>
              </a:path>
            </a:pathLst>
          </a:custGeom>
          <a:blipFill>
            <a:blip r:embed="rId8"/>
            <a:stretch>
              <a:fillRect l="0" t="0" r="0" b="0"/>
            </a:stretch>
          </a:blipFill>
        </p:spPr>
      </p:sp>
      <p:sp>
        <p:nvSpPr>
          <p:cNvPr name="TextBox 8" id="8"/>
          <p:cNvSpPr txBox="true"/>
          <p:nvPr/>
        </p:nvSpPr>
        <p:spPr>
          <a:xfrm rot="0">
            <a:off x="0" y="828675"/>
            <a:ext cx="6512626" cy="958850"/>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Ballpoint"/>
                <a:ea typeface="Ballpoint"/>
                <a:cs typeface="Ballpoint"/>
                <a:sym typeface="Ballpoint"/>
              </a:rPr>
              <a:t>Tile 3 - Bowler Stats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66813">
            <a:off x="2002777" y="-3382589"/>
            <a:ext cx="13746016" cy="18483882"/>
          </a:xfrm>
          <a:custGeom>
            <a:avLst/>
            <a:gdLst/>
            <a:ahLst/>
            <a:cxnLst/>
            <a:rect r="r" b="b" t="t" l="l"/>
            <a:pathLst>
              <a:path h="18483882" w="13746016">
                <a:moveTo>
                  <a:pt x="0" y="0"/>
                </a:moveTo>
                <a:lnTo>
                  <a:pt x="13746016" y="0"/>
                </a:lnTo>
                <a:lnTo>
                  <a:pt x="13746016" y="18483883"/>
                </a:lnTo>
                <a:lnTo>
                  <a:pt x="0" y="18483883"/>
                </a:lnTo>
                <a:lnTo>
                  <a:pt x="0" y="0"/>
                </a:lnTo>
                <a:close/>
              </a:path>
            </a:pathLst>
          </a:custGeom>
          <a:blipFill>
            <a:blip r:embed="rId5"/>
            <a:stretch>
              <a:fillRect l="-6039" t="0" r="-2398" b="-2424"/>
            </a:stretch>
          </a:blipFill>
        </p:spPr>
      </p:sp>
      <p:sp>
        <p:nvSpPr>
          <p:cNvPr name="Freeform 5" id="5"/>
          <p:cNvSpPr/>
          <p:nvPr/>
        </p:nvSpPr>
        <p:spPr>
          <a:xfrm flipH="true" flipV="false" rot="0">
            <a:off x="15067322" y="7246479"/>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875785" y="1028700"/>
            <a:ext cx="4950562" cy="4830653"/>
          </a:xfrm>
          <a:custGeom>
            <a:avLst/>
            <a:gdLst/>
            <a:ahLst/>
            <a:cxnLst/>
            <a:rect r="r" b="b" t="t" l="l"/>
            <a:pathLst>
              <a:path h="4830653" w="4950562">
                <a:moveTo>
                  <a:pt x="0" y="0"/>
                </a:moveTo>
                <a:lnTo>
                  <a:pt x="4950563" y="0"/>
                </a:lnTo>
                <a:lnTo>
                  <a:pt x="4950563" y="4830653"/>
                </a:lnTo>
                <a:lnTo>
                  <a:pt x="0" y="4830653"/>
                </a:lnTo>
                <a:lnTo>
                  <a:pt x="0" y="0"/>
                </a:lnTo>
                <a:close/>
              </a:path>
            </a:pathLst>
          </a:custGeom>
          <a:blipFill>
            <a:blip r:embed="rId8"/>
            <a:stretch>
              <a:fillRect l="0" t="0" r="0" b="0"/>
            </a:stretch>
          </a:blipFill>
        </p:spPr>
      </p:sp>
      <p:sp>
        <p:nvSpPr>
          <p:cNvPr name="TextBox 7" id="7"/>
          <p:cNvSpPr txBox="true"/>
          <p:nvPr/>
        </p:nvSpPr>
        <p:spPr>
          <a:xfrm rot="0">
            <a:off x="1028700" y="828675"/>
            <a:ext cx="7600695" cy="958850"/>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Ballpoint"/>
                <a:ea typeface="Ballpoint"/>
                <a:cs typeface="Ballpoint"/>
                <a:sym typeface="Ballpoint"/>
              </a:rPr>
              <a:t>Tile 4 - Match Win Analysis (Pie Chart)</a:t>
            </a:r>
          </a:p>
        </p:txBody>
      </p:sp>
      <p:sp>
        <p:nvSpPr>
          <p:cNvPr name="TextBox 8" id="8"/>
          <p:cNvSpPr txBox="true"/>
          <p:nvPr/>
        </p:nvSpPr>
        <p:spPr>
          <a:xfrm rot="0">
            <a:off x="1028700" y="5556402"/>
            <a:ext cx="16611479" cy="4730560"/>
          </a:xfrm>
          <a:prstGeom prst="rect">
            <a:avLst/>
          </a:prstGeom>
        </p:spPr>
        <p:txBody>
          <a:bodyPr anchor="t" rtlCol="false" tIns="0" lIns="0" bIns="0" rIns="0">
            <a:spAutoFit/>
          </a:bodyPr>
          <a:lstStyle/>
          <a:p>
            <a:pPr algn="l">
              <a:lnSpc>
                <a:spcPts val="4977"/>
              </a:lnSpc>
            </a:pPr>
            <a:r>
              <a:rPr lang="en-US" sz="3799">
                <a:solidFill>
                  <a:srgbClr val="000000"/>
                </a:solidFill>
                <a:latin typeface="Dekko"/>
                <a:ea typeface="Dekko"/>
                <a:cs typeface="Dekko"/>
                <a:sym typeface="Dekko"/>
              </a:rPr>
              <a:t>Description:</a:t>
            </a:r>
          </a:p>
          <a:p>
            <a:pPr algn="l">
              <a:lnSpc>
                <a:spcPts val="4585"/>
              </a:lnSpc>
            </a:pPr>
            <a:r>
              <a:rPr lang="en-US" sz="3500">
                <a:solidFill>
                  <a:srgbClr val="000000"/>
                </a:solidFill>
                <a:latin typeface="Dekko"/>
                <a:ea typeface="Dekko"/>
                <a:cs typeface="Dekko"/>
                <a:sym typeface="Dekko"/>
              </a:rPr>
              <a:t>This pie chart visualizes the distribution of match wins by wickets or runs. It gives a quick overview of how teams have won their matches across the selected years.</a:t>
            </a:r>
          </a:p>
          <a:p>
            <a:pPr algn="l">
              <a:lnSpc>
                <a:spcPts val="4585"/>
              </a:lnSpc>
            </a:pPr>
          </a:p>
          <a:p>
            <a:pPr algn="l">
              <a:lnSpc>
                <a:spcPts val="4977"/>
              </a:lnSpc>
            </a:pPr>
            <a:r>
              <a:rPr lang="en-US" sz="3799">
                <a:solidFill>
                  <a:srgbClr val="000000"/>
                </a:solidFill>
                <a:latin typeface="Dekko"/>
                <a:ea typeface="Dekko"/>
                <a:cs typeface="Dekko"/>
                <a:sym typeface="Dekko"/>
              </a:rPr>
              <a:t>Purpose:</a:t>
            </a:r>
          </a:p>
          <a:p>
            <a:pPr algn="l" marL="755651" indent="-377825" lvl="1">
              <a:lnSpc>
                <a:spcPts val="4585"/>
              </a:lnSpc>
              <a:buFont typeface="Arial"/>
              <a:buChar char="•"/>
            </a:pPr>
            <a:r>
              <a:rPr lang="en-US" sz="3500">
                <a:solidFill>
                  <a:srgbClr val="000000"/>
                </a:solidFill>
                <a:latin typeface="Dekko"/>
                <a:ea typeface="Dekko"/>
                <a:cs typeface="Dekko"/>
                <a:sym typeface="Dekko"/>
              </a:rPr>
              <a:t>Helps in understanding the most common types of victories in the IPL.</a:t>
            </a:r>
          </a:p>
          <a:p>
            <a:pPr algn="l" marL="755651" indent="-377825" lvl="1">
              <a:lnSpc>
                <a:spcPts val="4585"/>
              </a:lnSpc>
              <a:buFont typeface="Arial"/>
              <a:buChar char="•"/>
            </a:pPr>
            <a:r>
              <a:rPr lang="en-US" sz="3500">
                <a:solidFill>
                  <a:srgbClr val="000000"/>
                </a:solidFill>
                <a:latin typeface="Dekko"/>
                <a:ea typeface="Dekko"/>
                <a:cs typeface="Dekko"/>
                <a:sym typeface="Dekko"/>
              </a:rPr>
              <a:t>Provides insights into the strategies te</a:t>
            </a:r>
            <a:r>
              <a:rPr lang="en-US" sz="3500">
                <a:solidFill>
                  <a:srgbClr val="000000"/>
                </a:solidFill>
                <a:latin typeface="Dekko"/>
                <a:ea typeface="Dekko"/>
                <a:cs typeface="Dekko"/>
                <a:sym typeface="Dekko"/>
              </a:rPr>
              <a:t>am</a:t>
            </a:r>
            <a:r>
              <a:rPr lang="en-US" sz="3500">
                <a:solidFill>
                  <a:srgbClr val="000000"/>
                </a:solidFill>
                <a:latin typeface="Dekko"/>
                <a:ea typeface="Dekko"/>
                <a:cs typeface="Dekko"/>
                <a:sym typeface="Dekko"/>
              </a:rPr>
              <a:t>s might be using to secure their wins.</a:t>
            </a:r>
          </a:p>
          <a:p>
            <a:pPr algn="l">
              <a:lnSpc>
                <a:spcPts val="458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DAGNo0dMBck</dc:identifier>
  <dcterms:modified xsi:type="dcterms:W3CDTF">2011-08-01T06:04:30Z</dcterms:modified>
  <cp:revision>1</cp:revision>
  <dc:title>Power BI Dashboard</dc:title>
</cp:coreProperties>
</file>